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64" r:id="rId4"/>
    <p:sldId id="258" r:id="rId5"/>
    <p:sldId id="259" r:id="rId6"/>
    <p:sldId id="260" r:id="rId7"/>
    <p:sldId id="263" r:id="rId8"/>
    <p:sldId id="268" r:id="rId9"/>
    <p:sldId id="262" r:id="rId10"/>
    <p:sldId id="266" r:id="rId11"/>
    <p:sldId id="269" r:id="rId1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585"/>
    <a:srgbClr val="E8D9F3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9" autoAdjust="0"/>
    <p:restoredTop sz="94728" autoAdjust="0"/>
  </p:normalViewPr>
  <p:slideViewPr>
    <p:cSldViewPr snapToGrid="0" showGuides="1">
      <p:cViewPr varScale="1">
        <p:scale>
          <a:sx n="52" d="100"/>
          <a:sy n="52" d="100"/>
        </p:scale>
        <p:origin x="549" y="57"/>
      </p:cViewPr>
      <p:guideLst>
        <p:guide orient="horz" pos="3143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8001-34D7-4C0B-90A5-C628E8CC342D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A9154-4FA8-46DC-90A5-C88A64564C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987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8001-34D7-4C0B-90A5-C628E8CC342D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A9154-4FA8-46DC-90A5-C88A64564C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6337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8001-34D7-4C0B-90A5-C628E8CC342D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A9154-4FA8-46DC-90A5-C88A64564C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157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8001-34D7-4C0B-90A5-C628E8CC342D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A9154-4FA8-46DC-90A5-C88A64564C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284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8001-34D7-4C0B-90A5-C628E8CC342D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A9154-4FA8-46DC-90A5-C88A64564C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7334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8001-34D7-4C0B-90A5-C628E8CC342D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A9154-4FA8-46DC-90A5-C88A64564C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0388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8001-34D7-4C0B-90A5-C628E8CC342D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A9154-4FA8-46DC-90A5-C88A64564C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93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8001-34D7-4C0B-90A5-C628E8CC342D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A9154-4FA8-46DC-90A5-C88A64564C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368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8001-34D7-4C0B-90A5-C628E8CC342D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A9154-4FA8-46DC-90A5-C88A64564C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38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8001-34D7-4C0B-90A5-C628E8CC342D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A9154-4FA8-46DC-90A5-C88A64564C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495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8001-34D7-4C0B-90A5-C628E8CC342D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A9154-4FA8-46DC-90A5-C88A64564C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776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F8001-34D7-4C0B-90A5-C628E8CC342D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A9154-4FA8-46DC-90A5-C88A64564C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676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apunet.net/materiaalia/viestiapuri-sairaalaan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papunet.net/materiaalia/viestiapuri-sairaalaan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papunet.net/materiaalia/viestiapuri-sairaalaan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://papunet.net/materiaalia/viestiapuri-sairaalaan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hyperlink" Target="http://papunet.net/materiaalia/viestiapuri-sairaalaa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hyperlink" Target="http://papunet.net/materiaalia/viestiapuri-sairaalaa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hyperlink" Target="http://papunet.net/materiaalia/viestiapuri-sairaalaa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hyperlink" Target="http://papunet.net/materiaalia/viestiapuri-sairaalaa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hyperlink" Target="http://papunet.net/materiaalia/viestiapuri-sairaalaa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hyperlink" Target="http://papunet.net/materiaalia/viestiapuri-sairaalaa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://papunet.net/materiaalia/viestiapuri-sairaalaan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2CA733A7-7AD7-41E2-8AC2-C81DAA169DA3}"/>
              </a:ext>
            </a:extLst>
          </p:cNvPr>
          <p:cNvSpPr/>
          <p:nvPr/>
        </p:nvSpPr>
        <p:spPr>
          <a:xfrm>
            <a:off x="-1" y="9412822"/>
            <a:ext cx="6021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 err="1"/>
              <a:t>Tikoteekin</a:t>
            </a:r>
            <a:r>
              <a:rPr lang="fi-FI" sz="1200" dirty="0"/>
              <a:t> kehittämä (www.kehitysvammaliitto.fi/tikoteekki). Kuvat: </a:t>
            </a:r>
            <a:r>
              <a:rPr lang="sv-FI" sz="1200" dirty="0"/>
              <a:t>kuvapankki.papunet.net, </a:t>
            </a:r>
            <a:r>
              <a:rPr lang="fi-FI" sz="1200" dirty="0"/>
              <a:t>Lähde</a:t>
            </a:r>
            <a:r>
              <a:rPr lang="fi-FI" sz="1200"/>
              <a:t>: </a:t>
            </a:r>
            <a:r>
              <a:rPr lang="fi-FI" sz="1200">
                <a:hlinkClick r:id="rId2"/>
              </a:rPr>
              <a:t>http://papunet.net/materiaalia/viestiapuri-sairaalaan</a:t>
            </a:r>
            <a:r>
              <a:rPr lang="fi-FI" sz="1200"/>
              <a:t> </a:t>
            </a:r>
            <a:endParaRPr lang="fi-FI" sz="1200" dirty="0"/>
          </a:p>
        </p:txBody>
      </p:sp>
      <p:pic>
        <p:nvPicPr>
          <p:cNvPr id="10" name="Kuva 9" descr="Sakset.">
            <a:extLst>
              <a:ext uri="{FF2B5EF4-FFF2-40B4-BE49-F238E27FC236}">
                <a16:creationId xmlns:a16="http://schemas.microsoft.com/office/drawing/2014/main" id="{8F039F15-E9FC-486F-851A-06BD762C4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534" y="8411499"/>
            <a:ext cx="723626" cy="858898"/>
          </a:xfrm>
          <a:prstGeom prst="rect">
            <a:avLst/>
          </a:prstGeom>
        </p:spPr>
      </p:pic>
      <p:cxnSp>
        <p:nvCxnSpPr>
          <p:cNvPr id="6" name="Suora yhdysviiva 5" descr="Pystyviiva leikkauskohtaa varten.">
            <a:extLst>
              <a:ext uri="{FF2B5EF4-FFF2-40B4-BE49-F238E27FC236}">
                <a16:creationId xmlns:a16="http://schemas.microsoft.com/office/drawing/2014/main" id="{9BA26558-8321-43FB-9F21-EB9F041531E4}"/>
              </a:ext>
            </a:extLst>
          </p:cNvPr>
          <p:cNvCxnSpPr/>
          <p:nvPr/>
        </p:nvCxnSpPr>
        <p:spPr>
          <a:xfrm>
            <a:off x="5985167" y="-2"/>
            <a:ext cx="10388" cy="1004454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uorakulmio 3">
            <a:extLst>
              <a:ext uri="{FF2B5EF4-FFF2-40B4-BE49-F238E27FC236}">
                <a16:creationId xmlns:a16="http://schemas.microsoft.com/office/drawing/2014/main" id="{1A1EE182-0A80-4D9F-A94B-8D07599EFF1C}"/>
              </a:ext>
            </a:extLst>
          </p:cNvPr>
          <p:cNvSpPr/>
          <p:nvPr/>
        </p:nvSpPr>
        <p:spPr>
          <a:xfrm>
            <a:off x="13009" y="954932"/>
            <a:ext cx="5959150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fi-FI" sz="1700" dirty="0">
                <a:latin typeface="Calibri" panose="020F0502020204030204" pitchFamily="34" charset="0"/>
                <a:ea typeface="Calibri" panose="020F0502020204030204" pitchFamily="34" charset="0"/>
              </a:rPr>
              <a:t>Viestiapuri-materiaalin avulla sairaalassa oleva puhumaton potilas voi ilmaista ajatuksiaan. Tähän hän tarvitsee hoitajan apua.</a:t>
            </a:r>
          </a:p>
          <a:p>
            <a:pPr>
              <a:spcAft>
                <a:spcPts val="0"/>
              </a:spcAft>
            </a:pPr>
            <a:r>
              <a:rPr lang="fi-FI" sz="1700" dirty="0">
                <a:latin typeface="Calibri" panose="020F0502020204030204" pitchFamily="34" charset="0"/>
                <a:ea typeface="Calibri" panose="020F0502020204030204" pitchFamily="34" charset="0"/>
              </a:rPr>
              <a:t>Tulosta, leikkaa sivut viivaa pitkin jättäen sivussa olevat värilliset </a:t>
            </a:r>
            <a:r>
              <a:rPr lang="fi-FI" sz="1700" dirty="0" err="1">
                <a:latin typeface="Calibri" panose="020F0502020204030204" pitchFamily="34" charset="0"/>
                <a:ea typeface="Calibri" panose="020F0502020204030204" pitchFamily="34" charset="0"/>
              </a:rPr>
              <a:t>nipsut</a:t>
            </a:r>
            <a:r>
              <a:rPr lang="fi-FI" sz="1700" dirty="0">
                <a:latin typeface="Calibri" panose="020F0502020204030204" pitchFamily="34" charset="0"/>
                <a:ea typeface="Calibri" panose="020F0502020204030204" pitchFamily="34" charset="0"/>
              </a:rPr>
              <a:t> mukaan ja laminoi Viestiapuri </a:t>
            </a:r>
            <a:r>
              <a:rPr lang="fi-FI" sz="1700" dirty="0"/>
              <a:t>tai laita tulostetut sivut muovitaskuihin.  </a:t>
            </a:r>
            <a:r>
              <a:rPr lang="fi-FI" sz="1700" dirty="0"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>
              <a:spcAft>
                <a:spcPts val="0"/>
              </a:spcAft>
            </a:pPr>
            <a:br>
              <a:rPr lang="fi-FI" sz="17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i-FI" sz="1700" dirty="0">
                <a:latin typeface="Calibri" panose="020F0502020204030204" pitchFamily="34" charset="0"/>
                <a:ea typeface="Calibri" panose="020F0502020204030204" pitchFamily="34" charset="0"/>
              </a:rPr>
              <a:t>Huolehdi, että Viestiapuri on aina helposti saatavilla.</a:t>
            </a:r>
          </a:p>
          <a:p>
            <a:pPr>
              <a:spcAft>
                <a:spcPts val="0"/>
              </a:spcAft>
            </a:pPr>
            <a:endParaRPr lang="fi-FI" sz="17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i-FI" sz="1700" dirty="0">
                <a:latin typeface="Calibri" panose="020F0502020204030204" pitchFamily="34" charset="0"/>
                <a:ea typeface="Calibri" panose="020F0502020204030204" pitchFamily="34" charset="0"/>
              </a:rPr>
              <a:t>Sopikaa ensin, miten potilas ilmaisee kyllä / ei - vastaukset. Hän voi esim. sulkea silmänsä kerran (kyllä) ja kaksi kertaa (ei).</a:t>
            </a:r>
          </a:p>
          <a:p>
            <a:pPr>
              <a:spcAft>
                <a:spcPts val="0"/>
              </a:spcAft>
            </a:pPr>
            <a:r>
              <a:rPr lang="fi-FI" sz="1700" dirty="0">
                <a:latin typeface="Calibri" panose="020F0502020204030204" pitchFamily="34" charset="0"/>
                <a:ea typeface="Calibri" panose="020F0502020204030204" pitchFamily="34" charset="0"/>
              </a:rPr>
              <a:t>Joskus riittää että käytetään vain kyllä-vastausta.</a:t>
            </a:r>
          </a:p>
          <a:p>
            <a:pPr>
              <a:spcAft>
                <a:spcPts val="0"/>
              </a:spcAft>
            </a:pPr>
            <a:endParaRPr lang="fi-FI" sz="17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i-FI" sz="1700" dirty="0">
                <a:latin typeface="Calibri" panose="020F0502020204030204" pitchFamily="34" charset="0"/>
                <a:ea typeface="Calibri" panose="020F0502020204030204" pitchFamily="34" charset="0"/>
              </a:rPr>
              <a:t>Ensimmäisellä sivulla on Viestiapurin sisällysluettelo.</a:t>
            </a:r>
          </a:p>
          <a:p>
            <a:pPr>
              <a:spcAft>
                <a:spcPts val="0"/>
              </a:spcAft>
            </a:pPr>
            <a:r>
              <a:rPr lang="fi-FI" sz="1700" dirty="0">
                <a:latin typeface="Calibri" panose="020F0502020204030204" pitchFamily="34" charset="0"/>
                <a:ea typeface="Calibri" panose="020F0502020204030204" pitchFamily="34" charset="0"/>
              </a:rPr>
              <a:t>Jos potilas ei pysty itse lukemaan ja osoittamaan tekstejä, hoitaja lukee ääneen sisällysluettelon aiheita, näyttäen samalla viestiapuria potilaalle. Potilas valitsee keskustelunaiheen kuittaamalla kyllä tai osoittamalla tarkoittamaansa.</a:t>
            </a:r>
          </a:p>
          <a:p>
            <a:pPr>
              <a:spcAft>
                <a:spcPts val="0"/>
              </a:spcAft>
            </a:pPr>
            <a:r>
              <a:rPr lang="fi-FI" sz="1700" dirty="0">
                <a:latin typeface="Calibri" panose="020F0502020204030204" pitchFamily="34" charset="0"/>
                <a:ea typeface="Calibri" panose="020F0502020204030204" pitchFamily="34" charset="0"/>
              </a:rPr>
              <a:t>Hoitaja siirtyy potilaan valitsemalle keskustelunaihesivulle kääntäen sivussa olevasta </a:t>
            </a:r>
            <a:r>
              <a:rPr lang="fi-FI" sz="1700" dirty="0" err="1">
                <a:latin typeface="Calibri" panose="020F0502020204030204" pitchFamily="34" charset="0"/>
                <a:ea typeface="Calibri" panose="020F0502020204030204" pitchFamily="34" charset="0"/>
              </a:rPr>
              <a:t>nipsusta</a:t>
            </a:r>
            <a:r>
              <a:rPr lang="fi-FI" sz="1700" dirty="0">
                <a:latin typeface="Calibri" panose="020F0502020204030204" pitchFamily="34" charset="0"/>
                <a:ea typeface="Calibri" panose="020F0502020204030204" pitchFamily="34" charset="0"/>
              </a:rPr>
              <a:t> kyseiselle sivulle.</a:t>
            </a:r>
          </a:p>
          <a:p>
            <a:pPr>
              <a:spcAft>
                <a:spcPts val="0"/>
              </a:spcAft>
            </a:pPr>
            <a:r>
              <a:rPr lang="fi-FI" sz="1700" dirty="0">
                <a:latin typeface="Calibri" panose="020F0502020204030204" pitchFamily="34" charset="0"/>
                <a:ea typeface="Calibri" panose="020F0502020204030204" pitchFamily="34" charset="0"/>
              </a:rPr>
              <a:t>Hoitaja lukee ääneen sivulla olevia lauseita. Potilas kuittaa mielipiteensä kyllä/ei –vastauksella tai osoittamalla.</a:t>
            </a:r>
            <a:br>
              <a:rPr lang="fi-FI" sz="17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i-FI" sz="1700" dirty="0">
                <a:latin typeface="Calibri" panose="020F0502020204030204" pitchFamily="34" charset="0"/>
                <a:ea typeface="Calibri" panose="020F0502020204030204" pitchFamily="34" charset="0"/>
              </a:rPr>
              <a:t>Jos potilas ei valitse mitään luetelluista vaihtoehdoista, kysy luetaanko vaihtoehdot uudelleen.</a:t>
            </a:r>
          </a:p>
          <a:p>
            <a:pPr>
              <a:spcAft>
                <a:spcPts val="0"/>
              </a:spcAft>
            </a:pPr>
            <a:endParaRPr lang="fi-FI" sz="17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i-FI" sz="1700" dirty="0">
                <a:latin typeface="Calibri" panose="020F0502020204030204" pitchFamily="34" charset="0"/>
                <a:ea typeface="Calibri" panose="020F0502020204030204" pitchFamily="34" charset="0"/>
              </a:rPr>
              <a:t>Jos potilas haluaa muodostaa viestejä kirjoittamalla, materiaalin lopussa on aakkostaulu. </a:t>
            </a:r>
          </a:p>
          <a:p>
            <a:pPr>
              <a:spcAft>
                <a:spcPts val="0"/>
              </a:spcAft>
            </a:pPr>
            <a:r>
              <a:rPr lang="fi-FI" sz="1700" dirty="0">
                <a:latin typeface="Calibri" panose="020F0502020204030204" pitchFamily="34" charset="0"/>
                <a:ea typeface="Calibri" panose="020F0502020204030204" pitchFamily="34" charset="0"/>
              </a:rPr>
              <a:t>Jos potilas ei pysty itse osoittelemaan kirjaimia, hoitaja luettelee aakkostaulun kirjaimia ja potilas kuittaa haluamansa kirjaimen kohdalla kyllä. Näin viesti muodostuu kirjain kirjaimelta ja sana sanalta. 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038F62A0-9E02-4BD5-837F-E7A7A3D8486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" y="156206"/>
            <a:ext cx="5959150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VIESTIAPURI SAIRAALAAN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1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uorakulmio 77">
            <a:extLst>
              <a:ext uri="{FF2B5EF4-FFF2-40B4-BE49-F238E27FC236}">
                <a16:creationId xmlns:a16="http://schemas.microsoft.com/office/drawing/2014/main" id="{7E2AE1F4-CA0F-4C59-A23A-281FEBC4DCBF}"/>
              </a:ext>
            </a:extLst>
          </p:cNvPr>
          <p:cNvSpPr/>
          <p:nvPr/>
        </p:nvSpPr>
        <p:spPr>
          <a:xfrm>
            <a:off x="-1" y="9412822"/>
            <a:ext cx="6021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 err="1"/>
              <a:t>Tikoteekin</a:t>
            </a:r>
            <a:r>
              <a:rPr lang="fi-FI" sz="1200" dirty="0"/>
              <a:t> kehittämä (www.kehitysvammaliitto.fi/tikoteekki). Kuvat: </a:t>
            </a:r>
            <a:r>
              <a:rPr lang="sv-FI" sz="1200" dirty="0"/>
              <a:t>kuvapankki.papunet.net, </a:t>
            </a:r>
            <a:r>
              <a:rPr lang="fi-FI" sz="1200" dirty="0"/>
              <a:t>Lähde: </a:t>
            </a:r>
            <a:r>
              <a:rPr lang="fi-FI" sz="1200" dirty="0">
                <a:hlinkClick r:id="rId2"/>
              </a:rPr>
              <a:t>http://papunet.net/materiaalia/viestiapuri-sairaalaan</a:t>
            </a:r>
            <a:r>
              <a:rPr lang="fi-FI" sz="1200" dirty="0"/>
              <a:t> </a:t>
            </a:r>
          </a:p>
        </p:txBody>
      </p:sp>
      <p:sp>
        <p:nvSpPr>
          <p:cNvPr id="71" name="Tekstiruutu 70">
            <a:extLst>
              <a:ext uri="{FF2B5EF4-FFF2-40B4-BE49-F238E27FC236}">
                <a16:creationId xmlns:a16="http://schemas.microsoft.com/office/drawing/2014/main" id="{F07DE250-020A-451C-9D08-7B167C44381B}"/>
              </a:ext>
            </a:extLst>
          </p:cNvPr>
          <p:cNvSpPr txBox="1"/>
          <p:nvPr/>
        </p:nvSpPr>
        <p:spPr>
          <a:xfrm>
            <a:off x="4455112" y="8641168"/>
            <a:ext cx="1395268" cy="651882"/>
          </a:xfrm>
          <a:prstGeom prst="rect">
            <a:avLst/>
          </a:prstGeom>
          <a:solidFill>
            <a:srgbClr val="FF0000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74" name="Tekstiruutu 73">
            <a:extLst>
              <a:ext uri="{FF2B5EF4-FFF2-40B4-BE49-F238E27FC236}">
                <a16:creationId xmlns:a16="http://schemas.microsoft.com/office/drawing/2014/main" id="{70982C60-351B-46EC-BDFE-14FE436B4830}"/>
              </a:ext>
            </a:extLst>
          </p:cNvPr>
          <p:cNvSpPr txBox="1"/>
          <p:nvPr/>
        </p:nvSpPr>
        <p:spPr>
          <a:xfrm>
            <a:off x="4473592" y="8702382"/>
            <a:ext cx="1362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dirty="0">
                <a:solidFill>
                  <a:schemeClr val="bg1"/>
                </a:solidFill>
              </a:rPr>
              <a:t>EI</a:t>
            </a:r>
          </a:p>
        </p:txBody>
      </p:sp>
      <p:sp>
        <p:nvSpPr>
          <p:cNvPr id="72" name="Tekstiruutu 71">
            <a:extLst>
              <a:ext uri="{FF2B5EF4-FFF2-40B4-BE49-F238E27FC236}">
                <a16:creationId xmlns:a16="http://schemas.microsoft.com/office/drawing/2014/main" id="{0F05471A-D46E-4E14-9977-608187AFC9BF}"/>
              </a:ext>
            </a:extLst>
          </p:cNvPr>
          <p:cNvSpPr txBox="1"/>
          <p:nvPr/>
        </p:nvSpPr>
        <p:spPr>
          <a:xfrm>
            <a:off x="2230579" y="8641168"/>
            <a:ext cx="2085991" cy="651882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75" name="Tekstiruutu 74">
            <a:extLst>
              <a:ext uri="{FF2B5EF4-FFF2-40B4-BE49-F238E27FC236}">
                <a16:creationId xmlns:a16="http://schemas.microsoft.com/office/drawing/2014/main" id="{252D5F04-0D23-4D54-9907-D18D738FAD65}"/>
              </a:ext>
            </a:extLst>
          </p:cNvPr>
          <p:cNvSpPr txBox="1"/>
          <p:nvPr/>
        </p:nvSpPr>
        <p:spPr>
          <a:xfrm>
            <a:off x="2228855" y="8700244"/>
            <a:ext cx="204788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3200" dirty="0"/>
              <a:t>EN TIEDÄ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3A6A1F0F-37EE-46F6-B65F-9A47C45B7F55}"/>
              </a:ext>
            </a:extLst>
          </p:cNvPr>
          <p:cNvSpPr txBox="1"/>
          <p:nvPr/>
        </p:nvSpPr>
        <p:spPr>
          <a:xfrm>
            <a:off x="581887" y="8641168"/>
            <a:ext cx="1496877" cy="651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73" name="Tekstiruutu 72">
            <a:extLst>
              <a:ext uri="{FF2B5EF4-FFF2-40B4-BE49-F238E27FC236}">
                <a16:creationId xmlns:a16="http://schemas.microsoft.com/office/drawing/2014/main" id="{9162AABB-65A2-443F-AB89-8D6CF06D8E4D}"/>
              </a:ext>
            </a:extLst>
          </p:cNvPr>
          <p:cNvSpPr txBox="1"/>
          <p:nvPr/>
        </p:nvSpPr>
        <p:spPr>
          <a:xfrm>
            <a:off x="595743" y="8686791"/>
            <a:ext cx="144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dirty="0"/>
              <a:t>KYLLÄ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9BB12314-C529-4D15-B1C7-1BA68EF6A261}"/>
              </a:ext>
            </a:extLst>
          </p:cNvPr>
          <p:cNvSpPr txBox="1"/>
          <p:nvPr/>
        </p:nvSpPr>
        <p:spPr>
          <a:xfrm>
            <a:off x="2027380" y="7626474"/>
            <a:ext cx="3902368" cy="900546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70" name="Tekstiruutu 69">
            <a:extLst>
              <a:ext uri="{FF2B5EF4-FFF2-40B4-BE49-F238E27FC236}">
                <a16:creationId xmlns:a16="http://schemas.microsoft.com/office/drawing/2014/main" id="{3072C12A-E26B-47D5-ABE6-EDA212DF0B71}"/>
              </a:ext>
            </a:extLst>
          </p:cNvPr>
          <p:cNvSpPr txBox="1"/>
          <p:nvPr/>
        </p:nvSpPr>
        <p:spPr>
          <a:xfrm>
            <a:off x="2056263" y="7632637"/>
            <a:ext cx="3873224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5200" dirty="0"/>
              <a:t>väli</a:t>
            </a:r>
          </a:p>
        </p:txBody>
      </p:sp>
      <p:sp>
        <p:nvSpPr>
          <p:cNvPr id="68" name="Tekstiruutu 67">
            <a:extLst>
              <a:ext uri="{FF2B5EF4-FFF2-40B4-BE49-F238E27FC236}">
                <a16:creationId xmlns:a16="http://schemas.microsoft.com/office/drawing/2014/main" id="{079B075C-DA03-4C44-80E3-CA2B641C5147}"/>
              </a:ext>
            </a:extLst>
          </p:cNvPr>
          <p:cNvSpPr txBox="1"/>
          <p:nvPr/>
        </p:nvSpPr>
        <p:spPr>
          <a:xfrm>
            <a:off x="581888" y="7620850"/>
            <a:ext cx="1011385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69" name="Tekstiruutu 68">
            <a:extLst>
              <a:ext uri="{FF2B5EF4-FFF2-40B4-BE49-F238E27FC236}">
                <a16:creationId xmlns:a16="http://schemas.microsoft.com/office/drawing/2014/main" id="{E054AD3B-1C69-4F3F-9FB4-74A19507FAEF}"/>
              </a:ext>
            </a:extLst>
          </p:cNvPr>
          <p:cNvSpPr txBox="1"/>
          <p:nvPr/>
        </p:nvSpPr>
        <p:spPr>
          <a:xfrm>
            <a:off x="733720" y="7606965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ö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CC2607B6-DABC-4AD8-A039-F9DBA1D1313A}"/>
              </a:ext>
            </a:extLst>
          </p:cNvPr>
          <p:cNvSpPr txBox="1"/>
          <p:nvPr/>
        </p:nvSpPr>
        <p:spPr>
          <a:xfrm>
            <a:off x="4918363" y="6611779"/>
            <a:ext cx="1011385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67" name="Tekstiruutu 66">
            <a:extLst>
              <a:ext uri="{FF2B5EF4-FFF2-40B4-BE49-F238E27FC236}">
                <a16:creationId xmlns:a16="http://schemas.microsoft.com/office/drawing/2014/main" id="{58A508A4-9269-42FF-A911-0C49894EC569}"/>
              </a:ext>
            </a:extLst>
          </p:cNvPr>
          <p:cNvSpPr txBox="1"/>
          <p:nvPr/>
        </p:nvSpPr>
        <p:spPr>
          <a:xfrm>
            <a:off x="5070178" y="6544466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Ä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BEBDAC6F-E365-4CA8-9E51-961EC456414F}"/>
              </a:ext>
            </a:extLst>
          </p:cNvPr>
          <p:cNvSpPr txBox="1"/>
          <p:nvPr/>
        </p:nvSpPr>
        <p:spPr>
          <a:xfrm>
            <a:off x="3472872" y="6611779"/>
            <a:ext cx="1011385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66" name="Tekstiruutu 65">
            <a:extLst>
              <a:ext uri="{FF2B5EF4-FFF2-40B4-BE49-F238E27FC236}">
                <a16:creationId xmlns:a16="http://schemas.microsoft.com/office/drawing/2014/main" id="{3A578A5E-902C-4F36-8439-7EBA232698BB}"/>
              </a:ext>
            </a:extLst>
          </p:cNvPr>
          <p:cNvSpPr txBox="1"/>
          <p:nvPr/>
        </p:nvSpPr>
        <p:spPr>
          <a:xfrm>
            <a:off x="3647217" y="6563974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Å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B52D617F-BE83-4980-9264-445F1A7DE079}"/>
              </a:ext>
            </a:extLst>
          </p:cNvPr>
          <p:cNvSpPr txBox="1"/>
          <p:nvPr/>
        </p:nvSpPr>
        <p:spPr>
          <a:xfrm>
            <a:off x="2027380" y="6611779"/>
            <a:ext cx="1011385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65" name="Tekstiruutu 64">
            <a:extLst>
              <a:ext uri="{FF2B5EF4-FFF2-40B4-BE49-F238E27FC236}">
                <a16:creationId xmlns:a16="http://schemas.microsoft.com/office/drawing/2014/main" id="{AA4FFE4C-2440-468A-A51C-9F46F09B268E}"/>
              </a:ext>
            </a:extLst>
          </p:cNvPr>
          <p:cNvSpPr txBox="1"/>
          <p:nvPr/>
        </p:nvSpPr>
        <p:spPr>
          <a:xfrm>
            <a:off x="2190753" y="6563975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Z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BEFEEE32-61AB-429B-ADAC-D8AD38BEBE23}"/>
              </a:ext>
            </a:extLst>
          </p:cNvPr>
          <p:cNvSpPr txBox="1"/>
          <p:nvPr/>
        </p:nvSpPr>
        <p:spPr>
          <a:xfrm>
            <a:off x="581888" y="6611779"/>
            <a:ext cx="1011385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30598096-980D-49BC-9848-B70B3FBAD604}"/>
              </a:ext>
            </a:extLst>
          </p:cNvPr>
          <p:cNvSpPr txBox="1"/>
          <p:nvPr/>
        </p:nvSpPr>
        <p:spPr>
          <a:xfrm>
            <a:off x="764021" y="6544466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Y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26508A66-3722-442B-90E7-6CA028C32EDF}"/>
              </a:ext>
            </a:extLst>
          </p:cNvPr>
          <p:cNvSpPr txBox="1"/>
          <p:nvPr/>
        </p:nvSpPr>
        <p:spPr>
          <a:xfrm>
            <a:off x="4918363" y="5597084"/>
            <a:ext cx="1011385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63" name="Tekstiruutu 62">
            <a:extLst>
              <a:ext uri="{FF2B5EF4-FFF2-40B4-BE49-F238E27FC236}">
                <a16:creationId xmlns:a16="http://schemas.microsoft.com/office/drawing/2014/main" id="{E013AC16-E2D0-44C1-BF5F-9245F5918E74}"/>
              </a:ext>
            </a:extLst>
          </p:cNvPr>
          <p:cNvSpPr txBox="1"/>
          <p:nvPr/>
        </p:nvSpPr>
        <p:spPr>
          <a:xfrm>
            <a:off x="5070178" y="5528533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X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87476B39-7960-4810-BE3C-A60207CEEFB7}"/>
              </a:ext>
            </a:extLst>
          </p:cNvPr>
          <p:cNvSpPr txBox="1"/>
          <p:nvPr/>
        </p:nvSpPr>
        <p:spPr>
          <a:xfrm>
            <a:off x="3472872" y="5597084"/>
            <a:ext cx="1011385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62" name="Tekstiruutu 61">
            <a:extLst>
              <a:ext uri="{FF2B5EF4-FFF2-40B4-BE49-F238E27FC236}">
                <a16:creationId xmlns:a16="http://schemas.microsoft.com/office/drawing/2014/main" id="{91BCAB52-B56E-4D0B-B459-94D720ABF1EF}"/>
              </a:ext>
            </a:extLst>
          </p:cNvPr>
          <p:cNvSpPr txBox="1"/>
          <p:nvPr/>
        </p:nvSpPr>
        <p:spPr>
          <a:xfrm>
            <a:off x="3558604" y="5558122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W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AF2B875E-F4C6-48FD-9141-1D66FE7EC5DE}"/>
              </a:ext>
            </a:extLst>
          </p:cNvPr>
          <p:cNvSpPr txBox="1"/>
          <p:nvPr/>
        </p:nvSpPr>
        <p:spPr>
          <a:xfrm>
            <a:off x="2027380" y="5597084"/>
            <a:ext cx="1011385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61" name="Tekstiruutu 60">
            <a:extLst>
              <a:ext uri="{FF2B5EF4-FFF2-40B4-BE49-F238E27FC236}">
                <a16:creationId xmlns:a16="http://schemas.microsoft.com/office/drawing/2014/main" id="{2E7A20B3-1379-4EF7-B081-642A9F2D760E}"/>
              </a:ext>
            </a:extLst>
          </p:cNvPr>
          <p:cNvSpPr txBox="1"/>
          <p:nvPr/>
        </p:nvSpPr>
        <p:spPr>
          <a:xfrm>
            <a:off x="2190753" y="5528534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V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D1C544DC-5D9F-47CE-BDA9-B957EDEC38BA}"/>
              </a:ext>
            </a:extLst>
          </p:cNvPr>
          <p:cNvSpPr txBox="1"/>
          <p:nvPr/>
        </p:nvSpPr>
        <p:spPr>
          <a:xfrm>
            <a:off x="581888" y="5597084"/>
            <a:ext cx="1011385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60" name="Tekstiruutu 59">
            <a:extLst>
              <a:ext uri="{FF2B5EF4-FFF2-40B4-BE49-F238E27FC236}">
                <a16:creationId xmlns:a16="http://schemas.microsoft.com/office/drawing/2014/main" id="{C3139EFA-C975-4A03-A887-839BF0FB2DAF}"/>
              </a:ext>
            </a:extLst>
          </p:cNvPr>
          <p:cNvSpPr txBox="1"/>
          <p:nvPr/>
        </p:nvSpPr>
        <p:spPr>
          <a:xfrm>
            <a:off x="737169" y="5538558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U</a:t>
            </a: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3CD8FCBF-EBD1-40F1-87A0-0839A9401E6E}"/>
              </a:ext>
            </a:extLst>
          </p:cNvPr>
          <p:cNvSpPr txBox="1"/>
          <p:nvPr/>
        </p:nvSpPr>
        <p:spPr>
          <a:xfrm>
            <a:off x="4918363" y="4582389"/>
            <a:ext cx="1011385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59" name="Tekstiruutu 58">
            <a:extLst>
              <a:ext uri="{FF2B5EF4-FFF2-40B4-BE49-F238E27FC236}">
                <a16:creationId xmlns:a16="http://schemas.microsoft.com/office/drawing/2014/main" id="{ED107DCC-9D03-4931-93A9-17EE854EB62B}"/>
              </a:ext>
            </a:extLst>
          </p:cNvPr>
          <p:cNvSpPr txBox="1"/>
          <p:nvPr/>
        </p:nvSpPr>
        <p:spPr>
          <a:xfrm>
            <a:off x="5084030" y="4536790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T</a:t>
            </a: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6138956C-7509-45B8-8E8E-67E2F6DE7353}"/>
              </a:ext>
            </a:extLst>
          </p:cNvPr>
          <p:cNvSpPr txBox="1"/>
          <p:nvPr/>
        </p:nvSpPr>
        <p:spPr>
          <a:xfrm>
            <a:off x="3472872" y="4582389"/>
            <a:ext cx="1011385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B97A28DA-558B-4EF3-A4B9-A416FD3FE413}"/>
              </a:ext>
            </a:extLst>
          </p:cNvPr>
          <p:cNvSpPr txBox="1"/>
          <p:nvPr/>
        </p:nvSpPr>
        <p:spPr>
          <a:xfrm>
            <a:off x="3660769" y="4514806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S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C516A2F0-3643-47CD-8A6F-D7B78A1C72F8}"/>
              </a:ext>
            </a:extLst>
          </p:cNvPr>
          <p:cNvSpPr txBox="1"/>
          <p:nvPr/>
        </p:nvSpPr>
        <p:spPr>
          <a:xfrm>
            <a:off x="2027380" y="4582389"/>
            <a:ext cx="1011385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57" name="Tekstiruutu 56">
            <a:extLst>
              <a:ext uri="{FF2B5EF4-FFF2-40B4-BE49-F238E27FC236}">
                <a16:creationId xmlns:a16="http://schemas.microsoft.com/office/drawing/2014/main" id="{F166D03B-D57B-4E83-819F-93184CD21CBE}"/>
              </a:ext>
            </a:extLst>
          </p:cNvPr>
          <p:cNvSpPr txBox="1"/>
          <p:nvPr/>
        </p:nvSpPr>
        <p:spPr>
          <a:xfrm>
            <a:off x="2193633" y="4536790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R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36AB01B5-5E65-49B9-B4A2-4DF70045B236}"/>
              </a:ext>
            </a:extLst>
          </p:cNvPr>
          <p:cNvSpPr txBox="1"/>
          <p:nvPr/>
        </p:nvSpPr>
        <p:spPr>
          <a:xfrm>
            <a:off x="581888" y="4582389"/>
            <a:ext cx="1011385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56" name="Tekstiruutu 55">
            <a:extLst>
              <a:ext uri="{FF2B5EF4-FFF2-40B4-BE49-F238E27FC236}">
                <a16:creationId xmlns:a16="http://schemas.microsoft.com/office/drawing/2014/main" id="{AB2E1900-493E-481F-B2C8-B81E3D4628A3}"/>
              </a:ext>
            </a:extLst>
          </p:cNvPr>
          <p:cNvSpPr txBox="1"/>
          <p:nvPr/>
        </p:nvSpPr>
        <p:spPr>
          <a:xfrm>
            <a:off x="734289" y="4514807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Q</a:t>
            </a:r>
          </a:p>
        </p:txBody>
      </p:sp>
      <p:sp>
        <p:nvSpPr>
          <p:cNvPr id="31" name="Tekstiruutu 30">
            <a:extLst>
              <a:ext uri="{FF2B5EF4-FFF2-40B4-BE49-F238E27FC236}">
                <a16:creationId xmlns:a16="http://schemas.microsoft.com/office/drawing/2014/main" id="{7F0CD149-C2FC-4F9D-A5DF-EF192DB46B85}"/>
              </a:ext>
            </a:extLst>
          </p:cNvPr>
          <p:cNvSpPr txBox="1"/>
          <p:nvPr/>
        </p:nvSpPr>
        <p:spPr>
          <a:xfrm>
            <a:off x="4918363" y="3567694"/>
            <a:ext cx="1011385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55" name="Tekstiruutu 54">
            <a:extLst>
              <a:ext uri="{FF2B5EF4-FFF2-40B4-BE49-F238E27FC236}">
                <a16:creationId xmlns:a16="http://schemas.microsoft.com/office/drawing/2014/main" id="{BA1B94A1-4111-4B9E-9D23-882467469EEE}"/>
              </a:ext>
            </a:extLst>
          </p:cNvPr>
          <p:cNvSpPr txBox="1"/>
          <p:nvPr/>
        </p:nvSpPr>
        <p:spPr>
          <a:xfrm>
            <a:off x="5127906" y="3521127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P</a:t>
            </a:r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A39C7E7B-A1BB-4578-A3E0-12E4125B260A}"/>
              </a:ext>
            </a:extLst>
          </p:cNvPr>
          <p:cNvSpPr txBox="1"/>
          <p:nvPr/>
        </p:nvSpPr>
        <p:spPr>
          <a:xfrm>
            <a:off x="3472872" y="3567694"/>
            <a:ext cx="1011385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E2759070-0110-4662-9147-B41F14784489}"/>
              </a:ext>
            </a:extLst>
          </p:cNvPr>
          <p:cNvSpPr txBox="1"/>
          <p:nvPr/>
        </p:nvSpPr>
        <p:spPr>
          <a:xfrm>
            <a:off x="3634378" y="3471490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O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A12EA810-419F-4ED6-939A-9A2625C7B9DB}"/>
              </a:ext>
            </a:extLst>
          </p:cNvPr>
          <p:cNvSpPr txBox="1"/>
          <p:nvPr/>
        </p:nvSpPr>
        <p:spPr>
          <a:xfrm>
            <a:off x="2027380" y="3567694"/>
            <a:ext cx="1011385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53" name="Tekstiruutu 52">
            <a:extLst>
              <a:ext uri="{FF2B5EF4-FFF2-40B4-BE49-F238E27FC236}">
                <a16:creationId xmlns:a16="http://schemas.microsoft.com/office/drawing/2014/main" id="{AA4327F3-6ED4-4CEF-9DCC-1F304D5467D1}"/>
              </a:ext>
            </a:extLst>
          </p:cNvPr>
          <p:cNvSpPr txBox="1"/>
          <p:nvPr/>
        </p:nvSpPr>
        <p:spPr>
          <a:xfrm>
            <a:off x="2209789" y="3453545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N</a:t>
            </a: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A9919BAE-F96C-4395-94B2-8E618BF1842B}"/>
              </a:ext>
            </a:extLst>
          </p:cNvPr>
          <p:cNvSpPr txBox="1"/>
          <p:nvPr/>
        </p:nvSpPr>
        <p:spPr>
          <a:xfrm>
            <a:off x="581888" y="3567694"/>
            <a:ext cx="1011385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52" name="Tekstiruutu 51">
            <a:extLst>
              <a:ext uri="{FF2B5EF4-FFF2-40B4-BE49-F238E27FC236}">
                <a16:creationId xmlns:a16="http://schemas.microsoft.com/office/drawing/2014/main" id="{5C0369E5-3424-431B-A7CD-077F15A5ED5D}"/>
              </a:ext>
            </a:extLst>
          </p:cNvPr>
          <p:cNvSpPr txBox="1"/>
          <p:nvPr/>
        </p:nvSpPr>
        <p:spPr>
          <a:xfrm>
            <a:off x="645386" y="3521127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M</a:t>
            </a:r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76316236-9F8F-476D-9377-9638A85F4757}"/>
              </a:ext>
            </a:extLst>
          </p:cNvPr>
          <p:cNvSpPr txBox="1"/>
          <p:nvPr/>
        </p:nvSpPr>
        <p:spPr>
          <a:xfrm>
            <a:off x="4918363" y="2552999"/>
            <a:ext cx="1011385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51" name="Tekstiruutu 50">
            <a:extLst>
              <a:ext uri="{FF2B5EF4-FFF2-40B4-BE49-F238E27FC236}">
                <a16:creationId xmlns:a16="http://schemas.microsoft.com/office/drawing/2014/main" id="{F84AA092-116F-4941-8BFB-C9D39993BCE5}"/>
              </a:ext>
            </a:extLst>
          </p:cNvPr>
          <p:cNvSpPr txBox="1"/>
          <p:nvPr/>
        </p:nvSpPr>
        <p:spPr>
          <a:xfrm>
            <a:off x="5126882" y="2486822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L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9AD4E9E1-31A2-45B4-B676-8836B8403EE4}"/>
              </a:ext>
            </a:extLst>
          </p:cNvPr>
          <p:cNvSpPr txBox="1"/>
          <p:nvPr/>
        </p:nvSpPr>
        <p:spPr>
          <a:xfrm>
            <a:off x="3472872" y="2552999"/>
            <a:ext cx="1011385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D5AE6BB5-5066-46B2-92ED-67817070547D}"/>
              </a:ext>
            </a:extLst>
          </p:cNvPr>
          <p:cNvSpPr txBox="1"/>
          <p:nvPr/>
        </p:nvSpPr>
        <p:spPr>
          <a:xfrm>
            <a:off x="3673761" y="2486823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K</a:t>
            </a:r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8BBC463C-4AE8-4E03-8D4F-FD5244144693}"/>
              </a:ext>
            </a:extLst>
          </p:cNvPr>
          <p:cNvSpPr txBox="1"/>
          <p:nvPr/>
        </p:nvSpPr>
        <p:spPr>
          <a:xfrm>
            <a:off x="2027380" y="2552999"/>
            <a:ext cx="1011385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38E7D275-3B54-4D43-ACA3-99ADD575990A}"/>
              </a:ext>
            </a:extLst>
          </p:cNvPr>
          <p:cNvSpPr txBox="1"/>
          <p:nvPr/>
        </p:nvSpPr>
        <p:spPr>
          <a:xfrm>
            <a:off x="2273297" y="2505464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J</a:t>
            </a: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2BF47633-ECCD-44F3-948E-A936B6F951BD}"/>
              </a:ext>
            </a:extLst>
          </p:cNvPr>
          <p:cNvSpPr txBox="1"/>
          <p:nvPr/>
        </p:nvSpPr>
        <p:spPr>
          <a:xfrm>
            <a:off x="581888" y="2552999"/>
            <a:ext cx="1011385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48" name="Tekstiruutu 47">
            <a:extLst>
              <a:ext uri="{FF2B5EF4-FFF2-40B4-BE49-F238E27FC236}">
                <a16:creationId xmlns:a16="http://schemas.microsoft.com/office/drawing/2014/main" id="{CED1E5FB-C077-4587-AA60-4D2C8CF7B41D}"/>
              </a:ext>
            </a:extLst>
          </p:cNvPr>
          <p:cNvSpPr txBox="1"/>
          <p:nvPr/>
        </p:nvSpPr>
        <p:spPr>
          <a:xfrm>
            <a:off x="876298" y="2494472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I</a:t>
            </a:r>
          </a:p>
        </p:txBody>
      </p:sp>
      <p:sp>
        <p:nvSpPr>
          <p:cNvPr id="39" name="Tekstiruutu 38">
            <a:extLst>
              <a:ext uri="{FF2B5EF4-FFF2-40B4-BE49-F238E27FC236}">
                <a16:creationId xmlns:a16="http://schemas.microsoft.com/office/drawing/2014/main" id="{9FB93175-8992-4B88-AB1A-6EB7AF4ED782}"/>
              </a:ext>
            </a:extLst>
          </p:cNvPr>
          <p:cNvSpPr txBox="1"/>
          <p:nvPr/>
        </p:nvSpPr>
        <p:spPr>
          <a:xfrm>
            <a:off x="4918363" y="1538304"/>
            <a:ext cx="1011385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47" name="Tekstiruutu 46">
            <a:extLst>
              <a:ext uri="{FF2B5EF4-FFF2-40B4-BE49-F238E27FC236}">
                <a16:creationId xmlns:a16="http://schemas.microsoft.com/office/drawing/2014/main" id="{259795B2-912D-4A1B-8DBD-B90F74289223}"/>
              </a:ext>
            </a:extLst>
          </p:cNvPr>
          <p:cNvSpPr txBox="1"/>
          <p:nvPr/>
        </p:nvSpPr>
        <p:spPr>
          <a:xfrm>
            <a:off x="5100782" y="1479777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H</a:t>
            </a:r>
          </a:p>
        </p:txBody>
      </p:sp>
      <p:sp>
        <p:nvSpPr>
          <p:cNvPr id="38" name="Tekstiruutu 37">
            <a:extLst>
              <a:ext uri="{FF2B5EF4-FFF2-40B4-BE49-F238E27FC236}">
                <a16:creationId xmlns:a16="http://schemas.microsoft.com/office/drawing/2014/main" id="{7FDB7B10-6413-4B64-A76A-D30353CFB7A0}"/>
              </a:ext>
            </a:extLst>
          </p:cNvPr>
          <p:cNvSpPr txBox="1"/>
          <p:nvPr/>
        </p:nvSpPr>
        <p:spPr>
          <a:xfrm>
            <a:off x="3472872" y="1538304"/>
            <a:ext cx="1011385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46" name="Tekstiruutu 45">
            <a:extLst>
              <a:ext uri="{FF2B5EF4-FFF2-40B4-BE49-F238E27FC236}">
                <a16:creationId xmlns:a16="http://schemas.microsoft.com/office/drawing/2014/main" id="{BC37A545-FFFA-4839-AF7E-993217ACF950}"/>
              </a:ext>
            </a:extLst>
          </p:cNvPr>
          <p:cNvSpPr txBox="1"/>
          <p:nvPr/>
        </p:nvSpPr>
        <p:spPr>
          <a:xfrm>
            <a:off x="3673761" y="1489801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G</a:t>
            </a:r>
          </a:p>
        </p:txBody>
      </p:sp>
      <p:sp>
        <p:nvSpPr>
          <p:cNvPr id="37" name="Tekstiruutu 36">
            <a:extLst>
              <a:ext uri="{FF2B5EF4-FFF2-40B4-BE49-F238E27FC236}">
                <a16:creationId xmlns:a16="http://schemas.microsoft.com/office/drawing/2014/main" id="{D1F8AE68-1BA7-4EA1-A19F-728D0443467A}"/>
              </a:ext>
            </a:extLst>
          </p:cNvPr>
          <p:cNvSpPr txBox="1"/>
          <p:nvPr/>
        </p:nvSpPr>
        <p:spPr>
          <a:xfrm>
            <a:off x="2027380" y="1538304"/>
            <a:ext cx="1011385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45" name="Tekstiruutu 44">
            <a:extLst>
              <a:ext uri="{FF2B5EF4-FFF2-40B4-BE49-F238E27FC236}">
                <a16:creationId xmlns:a16="http://schemas.microsoft.com/office/drawing/2014/main" id="{1F70FAC4-F814-4038-B77D-FABBE8FAC6C2}"/>
              </a:ext>
            </a:extLst>
          </p:cNvPr>
          <p:cNvSpPr txBox="1"/>
          <p:nvPr/>
        </p:nvSpPr>
        <p:spPr>
          <a:xfrm>
            <a:off x="2230580" y="1489801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F</a:t>
            </a: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B2C1E275-2198-4C10-A9E6-FD9C6308C2B3}"/>
              </a:ext>
            </a:extLst>
          </p:cNvPr>
          <p:cNvSpPr txBox="1"/>
          <p:nvPr/>
        </p:nvSpPr>
        <p:spPr>
          <a:xfrm>
            <a:off x="581888" y="1538304"/>
            <a:ext cx="1011385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FA6C9A19-FAEF-4D3E-B8E7-AB38EFA01C89}"/>
              </a:ext>
            </a:extLst>
          </p:cNvPr>
          <p:cNvSpPr txBox="1"/>
          <p:nvPr/>
        </p:nvSpPr>
        <p:spPr>
          <a:xfrm>
            <a:off x="757378" y="1536367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E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B310D629-C68A-45FB-8837-8A2EE3C10457}"/>
              </a:ext>
            </a:extLst>
          </p:cNvPr>
          <p:cNvSpPr txBox="1"/>
          <p:nvPr/>
        </p:nvSpPr>
        <p:spPr>
          <a:xfrm>
            <a:off x="4918363" y="523609"/>
            <a:ext cx="1011385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43" name="Tekstiruutu 42">
            <a:extLst>
              <a:ext uri="{FF2B5EF4-FFF2-40B4-BE49-F238E27FC236}">
                <a16:creationId xmlns:a16="http://schemas.microsoft.com/office/drawing/2014/main" id="{9CB782CD-BAA0-4EC5-B4FA-0D2243620FFD}"/>
              </a:ext>
            </a:extLst>
          </p:cNvPr>
          <p:cNvSpPr txBox="1"/>
          <p:nvPr/>
        </p:nvSpPr>
        <p:spPr>
          <a:xfrm>
            <a:off x="5128494" y="465080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D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DF468D7F-F8BA-450F-AE57-2973081A0FE9}"/>
              </a:ext>
            </a:extLst>
          </p:cNvPr>
          <p:cNvSpPr txBox="1"/>
          <p:nvPr/>
        </p:nvSpPr>
        <p:spPr>
          <a:xfrm>
            <a:off x="3472872" y="523609"/>
            <a:ext cx="1011385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42" name="Tekstiruutu 41">
            <a:extLst>
              <a:ext uri="{FF2B5EF4-FFF2-40B4-BE49-F238E27FC236}">
                <a16:creationId xmlns:a16="http://schemas.microsoft.com/office/drawing/2014/main" id="{C2BCA56A-5E68-4CE3-B427-4D3E9DB15524}"/>
              </a:ext>
            </a:extLst>
          </p:cNvPr>
          <p:cNvSpPr txBox="1"/>
          <p:nvPr/>
        </p:nvSpPr>
        <p:spPr>
          <a:xfrm>
            <a:off x="3683002" y="465081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C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807696BC-DCAF-4533-8252-8CBE022614ED}"/>
              </a:ext>
            </a:extLst>
          </p:cNvPr>
          <p:cNvSpPr txBox="1"/>
          <p:nvPr/>
        </p:nvSpPr>
        <p:spPr>
          <a:xfrm>
            <a:off x="2027380" y="523609"/>
            <a:ext cx="1011385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871D1B3E-7211-433E-9F42-20A344F751F8}"/>
              </a:ext>
            </a:extLst>
          </p:cNvPr>
          <p:cNvSpPr txBox="1"/>
          <p:nvPr/>
        </p:nvSpPr>
        <p:spPr>
          <a:xfrm>
            <a:off x="2258293" y="465082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B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F5E13C88-F5DD-4AF4-B98B-B78A5B631D5D}"/>
              </a:ext>
            </a:extLst>
          </p:cNvPr>
          <p:cNvSpPr txBox="1"/>
          <p:nvPr/>
        </p:nvSpPr>
        <p:spPr>
          <a:xfrm>
            <a:off x="581888" y="523609"/>
            <a:ext cx="1011385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49" name="Tekstiruutu 48">
            <a:extLst>
              <a:ext uri="{FF2B5EF4-FFF2-40B4-BE49-F238E27FC236}">
                <a16:creationId xmlns:a16="http://schemas.microsoft.com/office/drawing/2014/main" id="{E53BDEA8-9F5D-4938-9633-35A95CCECB09}"/>
              </a:ext>
            </a:extLst>
          </p:cNvPr>
          <p:cNvSpPr txBox="1"/>
          <p:nvPr/>
        </p:nvSpPr>
        <p:spPr>
          <a:xfrm>
            <a:off x="778737" y="491440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A</a:t>
            </a:r>
          </a:p>
        </p:txBody>
      </p:sp>
      <p:cxnSp>
        <p:nvCxnSpPr>
          <p:cNvPr id="76" name="Suora yhdysviiva 75">
            <a:extLst>
              <a:ext uri="{FF2B5EF4-FFF2-40B4-BE49-F238E27FC236}">
                <a16:creationId xmlns:a16="http://schemas.microsoft.com/office/drawing/2014/main" id="{5F11FDC8-F9B5-4997-B5E4-04BE8F8F08D8}"/>
              </a:ext>
            </a:extLst>
          </p:cNvPr>
          <p:cNvCxnSpPr/>
          <p:nvPr/>
        </p:nvCxnSpPr>
        <p:spPr>
          <a:xfrm>
            <a:off x="5985167" y="-2"/>
            <a:ext cx="10388" cy="1004454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A431A890-8A6F-4066-9F5E-632113A5A7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" y="-2"/>
            <a:ext cx="5995554" cy="46166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KIRJAINTAULU</a:t>
            </a:r>
          </a:p>
        </p:txBody>
      </p:sp>
    </p:spTree>
    <p:extLst>
      <p:ext uri="{BB962C8B-B14F-4D97-AF65-F5344CB8AC3E}">
        <p14:creationId xmlns:p14="http://schemas.microsoft.com/office/powerpoint/2010/main" val="3849267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orakulmio 18">
            <a:extLst>
              <a:ext uri="{FF2B5EF4-FFF2-40B4-BE49-F238E27FC236}">
                <a16:creationId xmlns:a16="http://schemas.microsoft.com/office/drawing/2014/main" id="{56218DEC-8747-4666-9C3B-C7968ACE57A2}"/>
              </a:ext>
            </a:extLst>
          </p:cNvPr>
          <p:cNvSpPr/>
          <p:nvPr/>
        </p:nvSpPr>
        <p:spPr>
          <a:xfrm>
            <a:off x="-1" y="9412822"/>
            <a:ext cx="6021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 err="1"/>
              <a:t>Tikoteekin</a:t>
            </a:r>
            <a:r>
              <a:rPr lang="fi-FI" sz="1200" dirty="0"/>
              <a:t> kehittämä (www.kehitysvammaliitto.fi/tikoteekki). Kuvat: </a:t>
            </a:r>
            <a:r>
              <a:rPr lang="sv-FI" sz="1200" dirty="0"/>
              <a:t>kuvapankki.papunet.net, </a:t>
            </a:r>
            <a:r>
              <a:rPr lang="fi-FI" sz="1200" dirty="0"/>
              <a:t>Lähde: </a:t>
            </a:r>
            <a:r>
              <a:rPr lang="fi-FI" sz="1200" dirty="0">
                <a:hlinkClick r:id="rId2"/>
              </a:rPr>
              <a:t>http://papunet.net/materiaalia/viestiapuri-sairaalaan</a:t>
            </a:r>
            <a:r>
              <a:rPr lang="fi-FI" sz="1200" dirty="0"/>
              <a:t> 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BDEC2EFB-1A67-4366-9383-8EB022F3C6A1}"/>
              </a:ext>
            </a:extLst>
          </p:cNvPr>
          <p:cNvSpPr txBox="1"/>
          <p:nvPr/>
        </p:nvSpPr>
        <p:spPr>
          <a:xfrm>
            <a:off x="4465393" y="8524157"/>
            <a:ext cx="1451281" cy="90054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A87FA30C-856C-4BDC-95A3-5881E50176A5}"/>
              </a:ext>
            </a:extLst>
          </p:cNvPr>
          <p:cNvSpPr txBox="1"/>
          <p:nvPr/>
        </p:nvSpPr>
        <p:spPr>
          <a:xfrm>
            <a:off x="4438465" y="8669768"/>
            <a:ext cx="1477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>
                <a:solidFill>
                  <a:schemeClr val="bg1"/>
                </a:solidFill>
              </a:rPr>
              <a:t>EI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7BB9F1B2-F04D-4C30-A71E-A740844570C0}"/>
              </a:ext>
            </a:extLst>
          </p:cNvPr>
          <p:cNvSpPr txBox="1"/>
          <p:nvPr/>
        </p:nvSpPr>
        <p:spPr>
          <a:xfrm>
            <a:off x="1737431" y="8527628"/>
            <a:ext cx="2552652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67EB26AC-D538-48E4-B61A-4D17FDE652A5}"/>
              </a:ext>
            </a:extLst>
          </p:cNvPr>
          <p:cNvSpPr txBox="1"/>
          <p:nvPr/>
        </p:nvSpPr>
        <p:spPr>
          <a:xfrm>
            <a:off x="1760990" y="8718575"/>
            <a:ext cx="2553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JOTAIN MUUTA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740E7AB7-0C1B-4860-A4DE-F1D74F532ECB}"/>
              </a:ext>
            </a:extLst>
          </p:cNvPr>
          <p:cNvSpPr txBox="1"/>
          <p:nvPr/>
        </p:nvSpPr>
        <p:spPr>
          <a:xfrm>
            <a:off x="110840" y="8525167"/>
            <a:ext cx="1451281" cy="90054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1A7AF8F6-67E9-44FB-8609-57A05C6A6BCB}"/>
              </a:ext>
            </a:extLst>
          </p:cNvPr>
          <p:cNvSpPr txBox="1"/>
          <p:nvPr/>
        </p:nvSpPr>
        <p:spPr>
          <a:xfrm>
            <a:off x="84822" y="8649300"/>
            <a:ext cx="1477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>
                <a:solidFill>
                  <a:schemeClr val="bg1"/>
                </a:solidFill>
              </a:rPr>
              <a:t>KYLLÄ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9BB12314-C529-4D15-B1C7-1BA68EF6A261}"/>
              </a:ext>
            </a:extLst>
          </p:cNvPr>
          <p:cNvSpPr txBox="1"/>
          <p:nvPr/>
        </p:nvSpPr>
        <p:spPr>
          <a:xfrm>
            <a:off x="581888" y="7555468"/>
            <a:ext cx="5347860" cy="900546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925A7F9-483B-44B9-837E-584367252470}"/>
              </a:ext>
            </a:extLst>
          </p:cNvPr>
          <p:cNvSpPr txBox="1"/>
          <p:nvPr/>
        </p:nvSpPr>
        <p:spPr>
          <a:xfrm>
            <a:off x="581888" y="6552896"/>
            <a:ext cx="5347860" cy="900546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E5B1C60-5F5A-4621-9CA9-852177D2BE71}"/>
              </a:ext>
            </a:extLst>
          </p:cNvPr>
          <p:cNvSpPr txBox="1"/>
          <p:nvPr/>
        </p:nvSpPr>
        <p:spPr>
          <a:xfrm>
            <a:off x="581888" y="5550324"/>
            <a:ext cx="5347860" cy="900546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A7BB746-2940-4B05-8389-EBBCA6870454}"/>
              </a:ext>
            </a:extLst>
          </p:cNvPr>
          <p:cNvSpPr txBox="1"/>
          <p:nvPr/>
        </p:nvSpPr>
        <p:spPr>
          <a:xfrm>
            <a:off x="581888" y="4547752"/>
            <a:ext cx="5347860" cy="900546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7660B856-1AF1-4D08-9669-BB082458EEEC}"/>
              </a:ext>
            </a:extLst>
          </p:cNvPr>
          <p:cNvSpPr txBox="1"/>
          <p:nvPr/>
        </p:nvSpPr>
        <p:spPr>
          <a:xfrm>
            <a:off x="581888" y="3545180"/>
            <a:ext cx="5347860" cy="900546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84CAFDE-42B5-4F9C-9DD6-F012D6A41A3F}"/>
              </a:ext>
            </a:extLst>
          </p:cNvPr>
          <p:cNvSpPr txBox="1"/>
          <p:nvPr/>
        </p:nvSpPr>
        <p:spPr>
          <a:xfrm>
            <a:off x="581888" y="2542608"/>
            <a:ext cx="5347860" cy="900546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437C0D0-70FF-40C4-9C3B-83F215905FA5}"/>
              </a:ext>
            </a:extLst>
          </p:cNvPr>
          <p:cNvSpPr txBox="1"/>
          <p:nvPr/>
        </p:nvSpPr>
        <p:spPr>
          <a:xfrm>
            <a:off x="581888" y="1540036"/>
            <a:ext cx="5347860" cy="900546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F5E13C88-F5DD-4AF4-B98B-B78A5B631D5D}"/>
              </a:ext>
            </a:extLst>
          </p:cNvPr>
          <p:cNvSpPr txBox="1"/>
          <p:nvPr/>
        </p:nvSpPr>
        <p:spPr>
          <a:xfrm>
            <a:off x="581888" y="537464"/>
            <a:ext cx="5347860" cy="900546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A431A890-8A6F-4066-9F5E-632113A5A77B}"/>
              </a:ext>
            </a:extLst>
          </p:cNvPr>
          <p:cNvSpPr/>
          <p:nvPr/>
        </p:nvSpPr>
        <p:spPr>
          <a:xfrm>
            <a:off x="0" y="-2"/>
            <a:ext cx="5971314" cy="47873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fi-FI" sz="2400" dirty="0"/>
          </a:p>
        </p:txBody>
      </p:sp>
      <p:cxnSp>
        <p:nvCxnSpPr>
          <p:cNvPr id="12" name="Suora yhdysviiva 11" descr="Pystyviiva leikkauskohtaa varten.">
            <a:extLst>
              <a:ext uri="{FF2B5EF4-FFF2-40B4-BE49-F238E27FC236}">
                <a16:creationId xmlns:a16="http://schemas.microsoft.com/office/drawing/2014/main" id="{2982DEB5-5A40-4595-B337-FEF6127A3FC2}"/>
              </a:ext>
            </a:extLst>
          </p:cNvPr>
          <p:cNvCxnSpPr/>
          <p:nvPr/>
        </p:nvCxnSpPr>
        <p:spPr>
          <a:xfrm>
            <a:off x="5985167" y="-2"/>
            <a:ext cx="10388" cy="1004454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tsikko 9">
            <a:extLst>
              <a:ext uri="{FF2B5EF4-FFF2-40B4-BE49-F238E27FC236}">
                <a16:creationId xmlns:a16="http://schemas.microsoft.com/office/drawing/2014/main" id="{72EC71C8-8850-4B82-A976-A706FFA013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1488" y="-1914702"/>
            <a:ext cx="5915025" cy="19147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Tyhjiä rivejä omia tarpeita varten, lopussa kyllä, jotain muuta ja ei</a:t>
            </a:r>
          </a:p>
        </p:txBody>
      </p:sp>
    </p:spTree>
    <p:extLst>
      <p:ext uri="{BB962C8B-B14F-4D97-AF65-F5344CB8AC3E}">
        <p14:creationId xmlns:p14="http://schemas.microsoft.com/office/powerpoint/2010/main" val="3318131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uora yhdysviiva 32" descr="Pystyviiva leikkauskohtaa varten.">
            <a:extLst>
              <a:ext uri="{FF2B5EF4-FFF2-40B4-BE49-F238E27FC236}">
                <a16:creationId xmlns:a16="http://schemas.microsoft.com/office/drawing/2014/main" id="{34CA77FF-2122-48E5-899C-B2D7A54F750B}"/>
              </a:ext>
            </a:extLst>
          </p:cNvPr>
          <p:cNvCxnSpPr/>
          <p:nvPr/>
        </p:nvCxnSpPr>
        <p:spPr>
          <a:xfrm>
            <a:off x="5985167" y="-2"/>
            <a:ext cx="10388" cy="1004454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uorakulmio 23">
            <a:extLst>
              <a:ext uri="{FF2B5EF4-FFF2-40B4-BE49-F238E27FC236}">
                <a16:creationId xmlns:a16="http://schemas.microsoft.com/office/drawing/2014/main" id="{34A91A1E-74DB-4A23-8A26-2408B57BDADA}"/>
              </a:ext>
            </a:extLst>
          </p:cNvPr>
          <p:cNvSpPr/>
          <p:nvPr/>
        </p:nvSpPr>
        <p:spPr>
          <a:xfrm>
            <a:off x="-1" y="9412822"/>
            <a:ext cx="6021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 err="1"/>
              <a:t>Tikoteekin</a:t>
            </a:r>
            <a:r>
              <a:rPr lang="fi-FI" sz="1200" dirty="0"/>
              <a:t> kehittämä (www.kehitysvammaliitto.fi/tikoteekki). Kuvat: </a:t>
            </a:r>
            <a:r>
              <a:rPr lang="sv-FI" sz="1200" dirty="0"/>
              <a:t>kuvapankki.papunet.net, </a:t>
            </a:r>
            <a:r>
              <a:rPr lang="fi-FI" sz="1200" dirty="0"/>
              <a:t>Lähde: </a:t>
            </a:r>
            <a:r>
              <a:rPr lang="fi-FI" sz="1200" dirty="0">
                <a:hlinkClick r:id="rId2"/>
              </a:rPr>
              <a:t>http://papunet.net/materiaalia/viestiapuri-sairaalaan</a:t>
            </a:r>
            <a:r>
              <a:rPr lang="fi-FI" sz="1200" dirty="0"/>
              <a:t> </a:t>
            </a:r>
          </a:p>
        </p:txBody>
      </p:sp>
      <p:sp>
        <p:nvSpPr>
          <p:cNvPr id="48" name="Tekstiruutu 47">
            <a:extLst>
              <a:ext uri="{FF2B5EF4-FFF2-40B4-BE49-F238E27FC236}">
                <a16:creationId xmlns:a16="http://schemas.microsoft.com/office/drawing/2014/main" id="{26E0E7A7-93F4-472F-9739-92E21DA30900}"/>
              </a:ext>
            </a:extLst>
          </p:cNvPr>
          <p:cNvSpPr txBox="1"/>
          <p:nvPr/>
        </p:nvSpPr>
        <p:spPr>
          <a:xfrm>
            <a:off x="4465393" y="8424925"/>
            <a:ext cx="1451281" cy="90054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DE5D78C6-0C0C-41AA-8CE5-900B3EB0AFC4}"/>
              </a:ext>
            </a:extLst>
          </p:cNvPr>
          <p:cNvSpPr txBox="1"/>
          <p:nvPr/>
        </p:nvSpPr>
        <p:spPr>
          <a:xfrm>
            <a:off x="4438465" y="8570536"/>
            <a:ext cx="1477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>
                <a:solidFill>
                  <a:schemeClr val="bg1"/>
                </a:solidFill>
              </a:rPr>
              <a:t>EI</a:t>
            </a:r>
          </a:p>
        </p:txBody>
      </p:sp>
      <p:sp>
        <p:nvSpPr>
          <p:cNvPr id="49" name="Tekstiruutu 48">
            <a:extLst>
              <a:ext uri="{FF2B5EF4-FFF2-40B4-BE49-F238E27FC236}">
                <a16:creationId xmlns:a16="http://schemas.microsoft.com/office/drawing/2014/main" id="{7909696C-FE89-4431-8E84-F5A7E0C1DF0B}"/>
              </a:ext>
            </a:extLst>
          </p:cNvPr>
          <p:cNvSpPr txBox="1"/>
          <p:nvPr/>
        </p:nvSpPr>
        <p:spPr>
          <a:xfrm>
            <a:off x="1737431" y="8428396"/>
            <a:ext cx="2552652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51" name="Tekstiruutu 50">
            <a:extLst>
              <a:ext uri="{FF2B5EF4-FFF2-40B4-BE49-F238E27FC236}">
                <a16:creationId xmlns:a16="http://schemas.microsoft.com/office/drawing/2014/main" id="{81AA3009-31CC-473E-9AD7-F5C7344D5D09}"/>
              </a:ext>
            </a:extLst>
          </p:cNvPr>
          <p:cNvSpPr txBox="1"/>
          <p:nvPr/>
        </p:nvSpPr>
        <p:spPr>
          <a:xfrm>
            <a:off x="1760990" y="8619343"/>
            <a:ext cx="2553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JOTAIN MUUTA</a:t>
            </a: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DB4111BF-3076-4838-8D83-C558D152B10F}"/>
              </a:ext>
            </a:extLst>
          </p:cNvPr>
          <p:cNvSpPr txBox="1"/>
          <p:nvPr/>
        </p:nvSpPr>
        <p:spPr>
          <a:xfrm>
            <a:off x="110840" y="8425935"/>
            <a:ext cx="1451281" cy="90054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931934C4-1BE5-480F-9092-7D362F6E6507}"/>
              </a:ext>
            </a:extLst>
          </p:cNvPr>
          <p:cNvSpPr txBox="1"/>
          <p:nvPr/>
        </p:nvSpPr>
        <p:spPr>
          <a:xfrm>
            <a:off x="84822" y="8550068"/>
            <a:ext cx="1477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>
                <a:solidFill>
                  <a:schemeClr val="bg1"/>
                </a:solidFill>
              </a:rPr>
              <a:t>KYLLÄ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3C506A79-DCF9-4F7B-964B-93FE8543CBA4}"/>
              </a:ext>
            </a:extLst>
          </p:cNvPr>
          <p:cNvSpPr txBox="1"/>
          <p:nvPr/>
        </p:nvSpPr>
        <p:spPr>
          <a:xfrm>
            <a:off x="124691" y="7396941"/>
            <a:ext cx="5860473" cy="90054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288A5BB0-8131-49CC-91E5-6FE94BFA37BC}"/>
              </a:ext>
            </a:extLst>
          </p:cNvPr>
          <p:cNvSpPr txBox="1"/>
          <p:nvPr/>
        </p:nvSpPr>
        <p:spPr>
          <a:xfrm>
            <a:off x="1094163" y="7527850"/>
            <a:ext cx="4862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>
                <a:solidFill>
                  <a:schemeClr val="bg1"/>
                </a:solidFill>
              </a:rPr>
              <a:t>HALUAN KIRJAINTAULUN</a:t>
            </a:r>
          </a:p>
        </p:txBody>
      </p:sp>
      <p:pic>
        <p:nvPicPr>
          <p:cNvPr id="34" name="Kuva 33" descr="Henkilö seisoo kirjaintaulun edessä.">
            <a:extLst>
              <a:ext uri="{FF2B5EF4-FFF2-40B4-BE49-F238E27FC236}">
                <a16:creationId xmlns:a16="http://schemas.microsoft.com/office/drawing/2014/main" id="{015DCB19-3A66-42DA-A717-A82537C40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5" y="7451949"/>
            <a:ext cx="857639" cy="786518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AA884BED-F726-494B-980A-20A2EDBDD1D9}"/>
              </a:ext>
            </a:extLst>
          </p:cNvPr>
          <p:cNvSpPr txBox="1"/>
          <p:nvPr/>
        </p:nvSpPr>
        <p:spPr>
          <a:xfrm>
            <a:off x="124691" y="6354089"/>
            <a:ext cx="5860473" cy="9005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713B13F2-EC5B-4351-BEF2-37A41219AC77}"/>
              </a:ext>
            </a:extLst>
          </p:cNvPr>
          <p:cNvSpPr txBox="1"/>
          <p:nvPr/>
        </p:nvSpPr>
        <p:spPr>
          <a:xfrm>
            <a:off x="1117400" y="6527806"/>
            <a:ext cx="4799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/>
              <a:t>VASTAAN KYLLÄ / EI</a:t>
            </a:r>
          </a:p>
        </p:txBody>
      </p:sp>
      <p:pic>
        <p:nvPicPr>
          <p:cNvPr id="3" name="Kuva 2" descr="Peukku ylös (vihreä pohja), peukku alas (punainen pohja).">
            <a:extLst>
              <a:ext uri="{FF2B5EF4-FFF2-40B4-BE49-F238E27FC236}">
                <a16:creationId xmlns:a16="http://schemas.microsoft.com/office/drawing/2014/main" id="{F4D4C813-8DFC-4788-B1B8-01231DDF7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81" y="6441904"/>
            <a:ext cx="594146" cy="762709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420CDF34-526B-49E9-A00E-9ECEE482BE02}"/>
              </a:ext>
            </a:extLst>
          </p:cNvPr>
          <p:cNvSpPr txBox="1"/>
          <p:nvPr/>
        </p:nvSpPr>
        <p:spPr>
          <a:xfrm>
            <a:off x="124691" y="5311237"/>
            <a:ext cx="5860473" cy="9005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03F43F8E-91EC-4B97-B814-CE770106F776}"/>
              </a:ext>
            </a:extLst>
          </p:cNvPr>
          <p:cNvSpPr txBox="1"/>
          <p:nvPr/>
        </p:nvSpPr>
        <p:spPr>
          <a:xfrm>
            <a:off x="1117400" y="5450391"/>
            <a:ext cx="483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/>
              <a:t>TUNNETILAT</a:t>
            </a:r>
          </a:p>
        </p:txBody>
      </p:sp>
      <p:pic>
        <p:nvPicPr>
          <p:cNvPr id="23" name="Kuva 22" descr="Kolmet kasvot eri tunnetiloin.">
            <a:extLst>
              <a:ext uri="{FF2B5EF4-FFF2-40B4-BE49-F238E27FC236}">
                <a16:creationId xmlns:a16="http://schemas.microsoft.com/office/drawing/2014/main" id="{1A8FCE0A-D428-4F6D-81F8-D6A5C9F75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255" y="5361791"/>
            <a:ext cx="935477" cy="80302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0E903D82-6688-4476-9174-196E2ABC19B5}"/>
              </a:ext>
            </a:extLst>
          </p:cNvPr>
          <p:cNvSpPr txBox="1"/>
          <p:nvPr/>
        </p:nvSpPr>
        <p:spPr>
          <a:xfrm>
            <a:off x="124691" y="4268385"/>
            <a:ext cx="5860473" cy="900546"/>
          </a:xfrm>
          <a:prstGeom prst="rect">
            <a:avLst/>
          </a:prstGeom>
          <a:solidFill>
            <a:srgbClr val="E8D9F3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5405AE41-F840-4A0A-ACBE-2BA04029383F}"/>
              </a:ext>
            </a:extLst>
          </p:cNvPr>
          <p:cNvSpPr txBox="1"/>
          <p:nvPr/>
        </p:nvSpPr>
        <p:spPr>
          <a:xfrm>
            <a:off x="1117399" y="4432828"/>
            <a:ext cx="4862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/>
              <a:t>MUITA TÄRKEITÄ ASIOITA</a:t>
            </a:r>
          </a:p>
        </p:txBody>
      </p:sp>
      <p:pic>
        <p:nvPicPr>
          <p:cNvPr id="31" name="Kuva 30" descr="Kasvot ja puhekupla, jossa on huutomerkki.">
            <a:extLst>
              <a:ext uri="{FF2B5EF4-FFF2-40B4-BE49-F238E27FC236}">
                <a16:creationId xmlns:a16="http://schemas.microsoft.com/office/drawing/2014/main" id="{5C08C027-6219-4C59-83EE-69679FCA1D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457" y="4349948"/>
            <a:ext cx="742644" cy="778178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CF8D5F73-A6A3-40C0-B066-DCD18BA10915}"/>
              </a:ext>
            </a:extLst>
          </p:cNvPr>
          <p:cNvSpPr txBox="1"/>
          <p:nvPr/>
        </p:nvSpPr>
        <p:spPr>
          <a:xfrm>
            <a:off x="124691" y="3225533"/>
            <a:ext cx="5860473" cy="9005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1DE73E1A-6F22-454B-AF43-0FAFB8B9F117}"/>
              </a:ext>
            </a:extLst>
          </p:cNvPr>
          <p:cNvSpPr txBox="1"/>
          <p:nvPr/>
        </p:nvSpPr>
        <p:spPr>
          <a:xfrm>
            <a:off x="1200189" y="3368925"/>
            <a:ext cx="4821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/>
              <a:t>HALUAN KESKUSTELLA</a:t>
            </a:r>
          </a:p>
        </p:txBody>
      </p:sp>
      <p:pic>
        <p:nvPicPr>
          <p:cNvPr id="17" name="Kuva 16" descr="Kaksi ihmistä keskustelevat.">
            <a:extLst>
              <a:ext uri="{FF2B5EF4-FFF2-40B4-BE49-F238E27FC236}">
                <a16:creationId xmlns:a16="http://schemas.microsoft.com/office/drawing/2014/main" id="{801FC25D-39FE-48A0-8426-712BA15B4B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820" y="3295536"/>
            <a:ext cx="798408" cy="759838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2A7B85D4-C3FC-41F3-A283-4A044FD9733C}"/>
              </a:ext>
            </a:extLst>
          </p:cNvPr>
          <p:cNvSpPr txBox="1"/>
          <p:nvPr/>
        </p:nvSpPr>
        <p:spPr>
          <a:xfrm>
            <a:off x="124691" y="2182681"/>
            <a:ext cx="5860473" cy="900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D32E274F-41C8-4537-8FE5-22B918EEC12C}"/>
              </a:ext>
            </a:extLst>
          </p:cNvPr>
          <p:cNvSpPr txBox="1"/>
          <p:nvPr/>
        </p:nvSpPr>
        <p:spPr>
          <a:xfrm>
            <a:off x="1122216" y="2345089"/>
            <a:ext cx="4849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/>
              <a:t>MINULLA ON KYSYMYS</a:t>
            </a:r>
          </a:p>
        </p:txBody>
      </p:sp>
      <p:pic>
        <p:nvPicPr>
          <p:cNvPr id="14" name="Kuva 13" descr="Kasvot ja puhekupla, jossa on kysymysmerkki.">
            <a:extLst>
              <a:ext uri="{FF2B5EF4-FFF2-40B4-BE49-F238E27FC236}">
                <a16:creationId xmlns:a16="http://schemas.microsoft.com/office/drawing/2014/main" id="{E9D790B3-A5C3-4B5C-8929-B58C6B105F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255" y="2249428"/>
            <a:ext cx="748145" cy="803156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C57E5AB3-9B04-4B79-B3C9-2F8ED33883B9}"/>
              </a:ext>
            </a:extLst>
          </p:cNvPr>
          <p:cNvSpPr txBox="1"/>
          <p:nvPr/>
        </p:nvSpPr>
        <p:spPr>
          <a:xfrm>
            <a:off x="124691" y="1139829"/>
            <a:ext cx="5860473" cy="9005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9233A2B9-3C5B-486B-BC3A-69C06B916D16}"/>
              </a:ext>
            </a:extLst>
          </p:cNvPr>
          <p:cNvSpPr txBox="1"/>
          <p:nvPr/>
        </p:nvSpPr>
        <p:spPr>
          <a:xfrm>
            <a:off x="1094164" y="1261061"/>
            <a:ext cx="4877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/>
              <a:t>HALUAN JOTAKIN</a:t>
            </a:r>
          </a:p>
        </p:txBody>
      </p:sp>
      <p:pic>
        <p:nvPicPr>
          <p:cNvPr id="2" name="Kuva 1" descr="Käsi tavoittelee punaista palloa.">
            <a:extLst>
              <a:ext uri="{FF2B5EF4-FFF2-40B4-BE49-F238E27FC236}">
                <a16:creationId xmlns:a16="http://schemas.microsoft.com/office/drawing/2014/main" id="{62058671-0D7D-476C-8E8F-49CDAE7A14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452" y="1188636"/>
            <a:ext cx="732948" cy="736523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6BFFDF10-01CD-45AE-A409-331E684FD90E}"/>
              </a:ext>
            </a:extLst>
          </p:cNvPr>
          <p:cNvSpPr txBox="1"/>
          <p:nvPr/>
        </p:nvSpPr>
        <p:spPr>
          <a:xfrm>
            <a:off x="124691" y="96977"/>
            <a:ext cx="5860473" cy="900546"/>
          </a:xfrm>
          <a:prstGeom prst="rect">
            <a:avLst/>
          </a:prstGeom>
          <a:solidFill>
            <a:srgbClr val="FF8585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E256ECEB-0E0F-43A4-8821-BF8AA189239E}"/>
              </a:ext>
            </a:extLst>
          </p:cNvPr>
          <p:cNvSpPr txBox="1"/>
          <p:nvPr/>
        </p:nvSpPr>
        <p:spPr>
          <a:xfrm>
            <a:off x="1117399" y="258276"/>
            <a:ext cx="4853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/>
              <a:t>TARVITSEN APUA</a:t>
            </a:r>
          </a:p>
        </p:txBody>
      </p:sp>
      <p:pic>
        <p:nvPicPr>
          <p:cNvPr id="12" name="Kuva 11" descr="Henkilö seisoo kädet ylhäällä, yläpuolella lukee HELP!">
            <a:extLst>
              <a:ext uri="{FF2B5EF4-FFF2-40B4-BE49-F238E27FC236}">
                <a16:creationId xmlns:a16="http://schemas.microsoft.com/office/drawing/2014/main" id="{B48D2DF7-8692-40AD-BF68-E157DF205A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255" y="123795"/>
            <a:ext cx="872836" cy="859873"/>
          </a:xfrm>
          <a:prstGeom prst="rect">
            <a:avLst/>
          </a:prstGeom>
        </p:spPr>
      </p:pic>
      <p:sp>
        <p:nvSpPr>
          <p:cNvPr id="27" name="Suorakulmio 26">
            <a:extLst>
              <a:ext uri="{FF2B5EF4-FFF2-40B4-BE49-F238E27FC236}">
                <a16:creationId xmlns:a16="http://schemas.microsoft.com/office/drawing/2014/main" id="{9353D74B-043C-4854-8960-0F3EBCDD4A2F}"/>
              </a:ext>
            </a:extLst>
          </p:cNvPr>
          <p:cNvSpPr/>
          <p:nvPr/>
        </p:nvSpPr>
        <p:spPr>
          <a:xfrm>
            <a:off x="5957111" y="96977"/>
            <a:ext cx="914400" cy="914400"/>
          </a:xfrm>
          <a:prstGeom prst="rect">
            <a:avLst/>
          </a:prstGeom>
          <a:solidFill>
            <a:srgbClr val="FF8585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0033CA6A-3601-4656-8BE0-928C3B536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-3448756"/>
            <a:ext cx="5829300" cy="34487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Hakemisto</a:t>
            </a:r>
          </a:p>
        </p:txBody>
      </p:sp>
    </p:spTree>
    <p:extLst>
      <p:ext uri="{BB962C8B-B14F-4D97-AF65-F5344CB8AC3E}">
        <p14:creationId xmlns:p14="http://schemas.microsoft.com/office/powerpoint/2010/main" val="4101044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uorakulmio 39">
            <a:extLst>
              <a:ext uri="{FF2B5EF4-FFF2-40B4-BE49-F238E27FC236}">
                <a16:creationId xmlns:a16="http://schemas.microsoft.com/office/drawing/2014/main" id="{DC201633-29CE-46DE-805A-1A6BDB5B6CAC}"/>
              </a:ext>
            </a:extLst>
          </p:cNvPr>
          <p:cNvSpPr/>
          <p:nvPr/>
        </p:nvSpPr>
        <p:spPr>
          <a:xfrm>
            <a:off x="-1" y="9412822"/>
            <a:ext cx="6021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 err="1"/>
              <a:t>Tikoteekin</a:t>
            </a:r>
            <a:r>
              <a:rPr lang="fi-FI" sz="1200" dirty="0"/>
              <a:t> kehittämä (www.kehitysvammaliitto.fi/tikoteekki). Kuvat: </a:t>
            </a:r>
            <a:r>
              <a:rPr lang="sv-FI" sz="1200" dirty="0"/>
              <a:t>kuvapankki.papunet.net, </a:t>
            </a:r>
            <a:r>
              <a:rPr lang="fi-FI" sz="1200" dirty="0"/>
              <a:t>Lähde: </a:t>
            </a:r>
            <a:r>
              <a:rPr lang="fi-FI" sz="1200" dirty="0">
                <a:hlinkClick r:id="rId2"/>
              </a:rPr>
              <a:t>http://papunet.net/materiaalia/viestiapuri-sairaalaan</a:t>
            </a:r>
            <a:r>
              <a:rPr lang="fi-FI" sz="1200" dirty="0"/>
              <a:t> </a:t>
            </a:r>
          </a:p>
        </p:txBody>
      </p:sp>
      <p:sp>
        <p:nvSpPr>
          <p:cNvPr id="45" name="Tekstiruutu 44">
            <a:extLst>
              <a:ext uri="{FF2B5EF4-FFF2-40B4-BE49-F238E27FC236}">
                <a16:creationId xmlns:a16="http://schemas.microsoft.com/office/drawing/2014/main" id="{91769974-3787-4CA8-90CD-899E69E6174E}"/>
              </a:ext>
            </a:extLst>
          </p:cNvPr>
          <p:cNvSpPr txBox="1"/>
          <p:nvPr/>
        </p:nvSpPr>
        <p:spPr>
          <a:xfrm>
            <a:off x="4465393" y="8424925"/>
            <a:ext cx="1451281" cy="90054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48" name="Tekstiruutu 47">
            <a:extLst>
              <a:ext uri="{FF2B5EF4-FFF2-40B4-BE49-F238E27FC236}">
                <a16:creationId xmlns:a16="http://schemas.microsoft.com/office/drawing/2014/main" id="{F4104954-511F-43B5-A683-95DD8F255500}"/>
              </a:ext>
            </a:extLst>
          </p:cNvPr>
          <p:cNvSpPr txBox="1"/>
          <p:nvPr/>
        </p:nvSpPr>
        <p:spPr>
          <a:xfrm>
            <a:off x="4438465" y="8570536"/>
            <a:ext cx="1477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>
                <a:solidFill>
                  <a:schemeClr val="bg1"/>
                </a:solidFill>
              </a:rPr>
              <a:t>EI</a:t>
            </a:r>
          </a:p>
        </p:txBody>
      </p:sp>
      <p:sp>
        <p:nvSpPr>
          <p:cNvPr id="46" name="Tekstiruutu 45">
            <a:extLst>
              <a:ext uri="{FF2B5EF4-FFF2-40B4-BE49-F238E27FC236}">
                <a16:creationId xmlns:a16="http://schemas.microsoft.com/office/drawing/2014/main" id="{4649895C-6E14-41B5-A829-25335F055198}"/>
              </a:ext>
            </a:extLst>
          </p:cNvPr>
          <p:cNvSpPr txBox="1"/>
          <p:nvPr/>
        </p:nvSpPr>
        <p:spPr>
          <a:xfrm>
            <a:off x="1737431" y="8428396"/>
            <a:ext cx="2552652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49" name="Tekstiruutu 48">
            <a:extLst>
              <a:ext uri="{FF2B5EF4-FFF2-40B4-BE49-F238E27FC236}">
                <a16:creationId xmlns:a16="http://schemas.microsoft.com/office/drawing/2014/main" id="{6DB2021A-DBB9-4A7D-871D-23F65F430C9E}"/>
              </a:ext>
            </a:extLst>
          </p:cNvPr>
          <p:cNvSpPr txBox="1"/>
          <p:nvPr/>
        </p:nvSpPr>
        <p:spPr>
          <a:xfrm>
            <a:off x="1760990" y="8619343"/>
            <a:ext cx="2553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JOTAIN MUUTA</a:t>
            </a: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06D4F2F6-EB97-431D-8665-A7EDA7DB8488}"/>
              </a:ext>
            </a:extLst>
          </p:cNvPr>
          <p:cNvSpPr txBox="1"/>
          <p:nvPr/>
        </p:nvSpPr>
        <p:spPr>
          <a:xfrm>
            <a:off x="110840" y="8425935"/>
            <a:ext cx="1451281" cy="90054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47" name="Tekstiruutu 46">
            <a:extLst>
              <a:ext uri="{FF2B5EF4-FFF2-40B4-BE49-F238E27FC236}">
                <a16:creationId xmlns:a16="http://schemas.microsoft.com/office/drawing/2014/main" id="{A5FC4EFC-CBC6-4E73-9EC3-CC1A2034A60F}"/>
              </a:ext>
            </a:extLst>
          </p:cNvPr>
          <p:cNvSpPr txBox="1"/>
          <p:nvPr/>
        </p:nvSpPr>
        <p:spPr>
          <a:xfrm>
            <a:off x="84822" y="8550068"/>
            <a:ext cx="1477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>
                <a:solidFill>
                  <a:schemeClr val="bg1"/>
                </a:solidFill>
              </a:rPr>
              <a:t>KYLLÄ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B2443696-FE99-40C2-B15C-DD90F69F616C}"/>
              </a:ext>
            </a:extLst>
          </p:cNvPr>
          <p:cNvSpPr txBox="1"/>
          <p:nvPr/>
        </p:nvSpPr>
        <p:spPr>
          <a:xfrm>
            <a:off x="581888" y="7452998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68626B85-FF8C-4D76-BDE3-34A990F51883}"/>
              </a:ext>
            </a:extLst>
          </p:cNvPr>
          <p:cNvSpPr txBox="1"/>
          <p:nvPr/>
        </p:nvSpPr>
        <p:spPr>
          <a:xfrm>
            <a:off x="581888" y="6465065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3A45D681-B061-4A19-927C-A0CAAF8F202E}"/>
              </a:ext>
            </a:extLst>
          </p:cNvPr>
          <p:cNvSpPr txBox="1"/>
          <p:nvPr/>
        </p:nvSpPr>
        <p:spPr>
          <a:xfrm>
            <a:off x="1269475" y="6646899"/>
            <a:ext cx="4637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MINULLA ON VESSAHÄTÄ</a:t>
            </a:r>
          </a:p>
        </p:txBody>
      </p:sp>
      <p:pic>
        <p:nvPicPr>
          <p:cNvPr id="2" name="Kuva 1" descr="WC-istuin.">
            <a:extLst>
              <a:ext uri="{FF2B5EF4-FFF2-40B4-BE49-F238E27FC236}">
                <a16:creationId xmlns:a16="http://schemas.microsoft.com/office/drawing/2014/main" id="{A1268348-C49D-4806-A308-68E54926C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66" y="6505025"/>
            <a:ext cx="640892" cy="816621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4B5B6693-ADCD-4DAE-836B-E68DEA182571}"/>
              </a:ext>
            </a:extLst>
          </p:cNvPr>
          <p:cNvSpPr txBox="1"/>
          <p:nvPr/>
        </p:nvSpPr>
        <p:spPr>
          <a:xfrm>
            <a:off x="581888" y="5477132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C1A85063-49A4-4842-9062-42FFAF938996}"/>
              </a:ext>
            </a:extLst>
          </p:cNvPr>
          <p:cNvSpPr txBox="1"/>
          <p:nvPr/>
        </p:nvSpPr>
        <p:spPr>
          <a:xfrm>
            <a:off x="1627248" y="5674702"/>
            <a:ext cx="4267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TARVITSEN LISÄÄ LÄÄKETTÄ</a:t>
            </a:r>
          </a:p>
        </p:txBody>
      </p:sp>
      <p:pic>
        <p:nvPicPr>
          <p:cNvPr id="31" name="Kuva 30" descr="Tuskaiset kasvot, vieressä pillereitä.">
            <a:extLst>
              <a:ext uri="{FF2B5EF4-FFF2-40B4-BE49-F238E27FC236}">
                <a16:creationId xmlns:a16="http://schemas.microsoft.com/office/drawing/2014/main" id="{F6C3207C-5283-435B-8683-56AE9D8A4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291" y="5528690"/>
            <a:ext cx="957263" cy="752475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1356F836-5006-420F-B74D-532ABC12DD1B}"/>
              </a:ext>
            </a:extLst>
          </p:cNvPr>
          <p:cNvSpPr txBox="1"/>
          <p:nvPr/>
        </p:nvSpPr>
        <p:spPr>
          <a:xfrm>
            <a:off x="581888" y="4489199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CDC4099C-59CC-4659-8F6D-E0B7D05F897A}"/>
              </a:ext>
            </a:extLst>
          </p:cNvPr>
          <p:cNvSpPr txBox="1"/>
          <p:nvPr/>
        </p:nvSpPr>
        <p:spPr>
          <a:xfrm>
            <a:off x="1172492" y="4670887"/>
            <a:ext cx="46966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600" dirty="0"/>
              <a:t>MINUN ON VAIKEA HENGITTÄÄ</a:t>
            </a:r>
          </a:p>
        </p:txBody>
      </p:sp>
      <p:pic>
        <p:nvPicPr>
          <p:cNvPr id="30" name="Kuva 29" descr="Kasvot, nenään tulee kaksi nuolta, suusta lähtee kaksi nuolta.">
            <a:extLst>
              <a:ext uri="{FF2B5EF4-FFF2-40B4-BE49-F238E27FC236}">
                <a16:creationId xmlns:a16="http://schemas.microsoft.com/office/drawing/2014/main" id="{5B6BD33A-9FEF-4467-890A-F56B651CB6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820" y="4507543"/>
            <a:ext cx="625090" cy="758536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10D40F76-5149-4246-96D6-D7D0CC20150F}"/>
              </a:ext>
            </a:extLst>
          </p:cNvPr>
          <p:cNvSpPr txBox="1"/>
          <p:nvPr/>
        </p:nvSpPr>
        <p:spPr>
          <a:xfrm>
            <a:off x="581888" y="3501266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2EAFDD3D-86A5-47C0-8E49-B8FFE3D992EF}"/>
              </a:ext>
            </a:extLst>
          </p:cNvPr>
          <p:cNvSpPr txBox="1"/>
          <p:nvPr/>
        </p:nvSpPr>
        <p:spPr>
          <a:xfrm>
            <a:off x="1443441" y="3688096"/>
            <a:ext cx="4510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MINUA OKSETTAA</a:t>
            </a:r>
          </a:p>
        </p:txBody>
      </p:sp>
      <p:pic>
        <p:nvPicPr>
          <p:cNvPr id="32" name="Kuva 31" descr="Henkilö oksentaa.">
            <a:extLst>
              <a:ext uri="{FF2B5EF4-FFF2-40B4-BE49-F238E27FC236}">
                <a16:creationId xmlns:a16="http://schemas.microsoft.com/office/drawing/2014/main" id="{8B33F51A-1598-4303-9D70-E438AF6BB2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580" y="3552362"/>
            <a:ext cx="775860" cy="807050"/>
          </a:xfrm>
          <a:prstGeom prst="rect">
            <a:avLst/>
          </a:prstGeom>
        </p:spPr>
      </p:pic>
      <p:sp>
        <p:nvSpPr>
          <p:cNvPr id="33" name="Tekstiruutu 32">
            <a:extLst>
              <a:ext uri="{FF2B5EF4-FFF2-40B4-BE49-F238E27FC236}">
                <a16:creationId xmlns:a16="http://schemas.microsoft.com/office/drawing/2014/main" id="{D9B550F0-EA29-4508-9E44-97DFC59B7596}"/>
              </a:ext>
            </a:extLst>
          </p:cNvPr>
          <p:cNvSpPr txBox="1"/>
          <p:nvPr/>
        </p:nvSpPr>
        <p:spPr>
          <a:xfrm>
            <a:off x="3276750" y="2513333"/>
            <a:ext cx="264974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A8BF8819-E07F-4217-A6E2-E894BC58BC84}"/>
              </a:ext>
            </a:extLst>
          </p:cNvPr>
          <p:cNvSpPr txBox="1"/>
          <p:nvPr/>
        </p:nvSpPr>
        <p:spPr>
          <a:xfrm>
            <a:off x="4078309" y="2668639"/>
            <a:ext cx="18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pistävä</a:t>
            </a:r>
          </a:p>
        </p:txBody>
      </p:sp>
      <p:pic>
        <p:nvPicPr>
          <p:cNvPr id="3" name="Kuva 2" descr="Henkilö pitää vatsasta kiinni molemmin käsin, vatsassa piston kuva, salamoita ympärillä.">
            <a:extLst>
              <a:ext uri="{FF2B5EF4-FFF2-40B4-BE49-F238E27FC236}">
                <a16:creationId xmlns:a16="http://schemas.microsoft.com/office/drawing/2014/main" id="{A272EF9A-653A-4A4D-84D0-697C8EAA09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2706" y="2557233"/>
            <a:ext cx="745603" cy="787025"/>
          </a:xfrm>
          <a:prstGeom prst="rect">
            <a:avLst/>
          </a:prstGeom>
        </p:spPr>
      </p:pic>
      <p:sp>
        <p:nvSpPr>
          <p:cNvPr id="29" name="Tekstiruutu 28">
            <a:extLst>
              <a:ext uri="{FF2B5EF4-FFF2-40B4-BE49-F238E27FC236}">
                <a16:creationId xmlns:a16="http://schemas.microsoft.com/office/drawing/2014/main" id="{53E8A774-903B-48B0-8792-78331C6FDD8D}"/>
              </a:ext>
            </a:extLst>
          </p:cNvPr>
          <p:cNvSpPr txBox="1"/>
          <p:nvPr/>
        </p:nvSpPr>
        <p:spPr>
          <a:xfrm>
            <a:off x="581888" y="2513333"/>
            <a:ext cx="264974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38" name="Tekstiruutu 37">
            <a:extLst>
              <a:ext uri="{FF2B5EF4-FFF2-40B4-BE49-F238E27FC236}">
                <a16:creationId xmlns:a16="http://schemas.microsoft.com/office/drawing/2014/main" id="{7F9BACA1-9A72-4298-8D1A-73497E4951E3}"/>
              </a:ext>
            </a:extLst>
          </p:cNvPr>
          <p:cNvSpPr txBox="1"/>
          <p:nvPr/>
        </p:nvSpPr>
        <p:spPr>
          <a:xfrm>
            <a:off x="1382202" y="2671740"/>
            <a:ext cx="18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sykkivä</a:t>
            </a:r>
          </a:p>
        </p:txBody>
      </p:sp>
      <p:pic>
        <p:nvPicPr>
          <p:cNvPr id="16" name="Kuva 15" descr="Henkilö pitää vatsasta kiinni molemmin käsin, vatsassa kolme palloa, jotka kuvaavat sykettä, salamoita ympärillä.">
            <a:extLst>
              <a:ext uri="{FF2B5EF4-FFF2-40B4-BE49-F238E27FC236}">
                <a16:creationId xmlns:a16="http://schemas.microsoft.com/office/drawing/2014/main" id="{9F6187B9-75CE-4592-A359-F89DB48AE7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732" y="2582234"/>
            <a:ext cx="729154" cy="736373"/>
          </a:xfrm>
          <a:prstGeom prst="rect">
            <a:avLst/>
          </a:prstGeom>
        </p:spPr>
      </p:pic>
      <p:sp>
        <p:nvSpPr>
          <p:cNvPr id="26" name="Tekstiruutu 25">
            <a:extLst>
              <a:ext uri="{FF2B5EF4-FFF2-40B4-BE49-F238E27FC236}">
                <a16:creationId xmlns:a16="http://schemas.microsoft.com/office/drawing/2014/main" id="{DA2842E8-750A-4B25-8AED-359D86C3F8DD}"/>
              </a:ext>
            </a:extLst>
          </p:cNvPr>
          <p:cNvSpPr txBox="1"/>
          <p:nvPr/>
        </p:nvSpPr>
        <p:spPr>
          <a:xfrm>
            <a:off x="3283527" y="1525400"/>
            <a:ext cx="264974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37" name="Tekstiruutu 36">
            <a:extLst>
              <a:ext uri="{FF2B5EF4-FFF2-40B4-BE49-F238E27FC236}">
                <a16:creationId xmlns:a16="http://schemas.microsoft.com/office/drawing/2014/main" id="{4108746F-670F-4BD7-8579-408E9161A0E8}"/>
              </a:ext>
            </a:extLst>
          </p:cNvPr>
          <p:cNvSpPr txBox="1"/>
          <p:nvPr/>
        </p:nvSpPr>
        <p:spPr>
          <a:xfrm>
            <a:off x="3995723" y="1711680"/>
            <a:ext cx="18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puristava</a:t>
            </a:r>
          </a:p>
        </p:txBody>
      </p:sp>
      <p:pic>
        <p:nvPicPr>
          <p:cNvPr id="7" name="Kuva 6" descr="Henkilö pitää vatsasta kiinni molemmin käsin, puristusta osoittava kuva rinnan päällä. salamoita ympärillä.">
            <a:extLst>
              <a:ext uri="{FF2B5EF4-FFF2-40B4-BE49-F238E27FC236}">
                <a16:creationId xmlns:a16="http://schemas.microsoft.com/office/drawing/2014/main" id="{226BE075-08B6-430C-9C86-4F4486F096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2464" y="1576808"/>
            <a:ext cx="735845" cy="769124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266BEDF8-6CE2-475D-8A81-AAABF378A753}"/>
              </a:ext>
            </a:extLst>
          </p:cNvPr>
          <p:cNvSpPr txBox="1"/>
          <p:nvPr/>
        </p:nvSpPr>
        <p:spPr>
          <a:xfrm>
            <a:off x="581888" y="1525400"/>
            <a:ext cx="264974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9DBD101A-3474-493E-B289-C8C8AE4BB02E}"/>
              </a:ext>
            </a:extLst>
          </p:cNvPr>
          <p:cNvSpPr txBox="1"/>
          <p:nvPr/>
        </p:nvSpPr>
        <p:spPr>
          <a:xfrm>
            <a:off x="1581470" y="1715067"/>
            <a:ext cx="1615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polttava</a:t>
            </a:r>
          </a:p>
        </p:txBody>
      </p:sp>
      <p:pic>
        <p:nvPicPr>
          <p:cNvPr id="5" name="Kuva 4" descr="Henkilö pitää vatsasta kiinni molemmin käsin, tulen kuva rinnan päällä, salamoita ympärillä.">
            <a:extLst>
              <a:ext uri="{FF2B5EF4-FFF2-40B4-BE49-F238E27FC236}">
                <a16:creationId xmlns:a16="http://schemas.microsoft.com/office/drawing/2014/main" id="{CF597C80-0E6C-470D-9D26-0E80E8294F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0732" y="1567740"/>
            <a:ext cx="817416" cy="825469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0E1294BD-FA3D-45A3-A9CB-C9E624DE451B}"/>
              </a:ext>
            </a:extLst>
          </p:cNvPr>
          <p:cNvSpPr txBox="1"/>
          <p:nvPr/>
        </p:nvSpPr>
        <p:spPr>
          <a:xfrm>
            <a:off x="581888" y="537467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3C5432E3-952B-4EF5-9706-4696E3747BE5}"/>
              </a:ext>
            </a:extLst>
          </p:cNvPr>
          <p:cNvSpPr txBox="1"/>
          <p:nvPr/>
        </p:nvSpPr>
        <p:spPr>
          <a:xfrm>
            <a:off x="1565556" y="722594"/>
            <a:ext cx="4328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MINULLA ON KIPUJA</a:t>
            </a:r>
          </a:p>
        </p:txBody>
      </p:sp>
      <p:pic>
        <p:nvPicPr>
          <p:cNvPr id="27" name="Kuva 26" descr="Tuskaiset kasvot, salamoita ympärillä.">
            <a:extLst>
              <a:ext uri="{FF2B5EF4-FFF2-40B4-BE49-F238E27FC236}">
                <a16:creationId xmlns:a16="http://schemas.microsoft.com/office/drawing/2014/main" id="{818877B9-731F-4132-AD7E-17789E6A4B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3578" y="590834"/>
            <a:ext cx="831277" cy="765548"/>
          </a:xfrm>
          <a:prstGeom prst="rect">
            <a:avLst/>
          </a:prstGeom>
        </p:spPr>
      </p:pic>
      <p:sp>
        <p:nvSpPr>
          <p:cNvPr id="43" name="Suorakulmio 42">
            <a:extLst>
              <a:ext uri="{FF2B5EF4-FFF2-40B4-BE49-F238E27FC236}">
                <a16:creationId xmlns:a16="http://schemas.microsoft.com/office/drawing/2014/main" id="{96A996BA-42CB-4C59-ACEE-C87712329991}"/>
              </a:ext>
            </a:extLst>
          </p:cNvPr>
          <p:cNvSpPr/>
          <p:nvPr/>
        </p:nvSpPr>
        <p:spPr>
          <a:xfrm>
            <a:off x="5972789" y="1133889"/>
            <a:ext cx="872836" cy="91153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5" name="Suora yhdysviiva 24" descr="Pystyviiva leikkauskohtaa varten.">
            <a:extLst>
              <a:ext uri="{FF2B5EF4-FFF2-40B4-BE49-F238E27FC236}">
                <a16:creationId xmlns:a16="http://schemas.microsoft.com/office/drawing/2014/main" id="{DE0AAC17-4635-4928-B84E-048C29259FD1}"/>
              </a:ext>
            </a:extLst>
          </p:cNvPr>
          <p:cNvCxnSpPr/>
          <p:nvPr/>
        </p:nvCxnSpPr>
        <p:spPr>
          <a:xfrm>
            <a:off x="5985167" y="-2"/>
            <a:ext cx="10388" cy="1004454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tsikko 5">
            <a:extLst>
              <a:ext uri="{FF2B5EF4-FFF2-40B4-BE49-F238E27FC236}">
                <a16:creationId xmlns:a16="http://schemas.microsoft.com/office/drawing/2014/main" id="{4E67E378-E224-4F59-A625-A0B9D81F460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0872"/>
            <a:ext cx="5971313" cy="463476"/>
          </a:xfrm>
          <a:prstGeom prst="rect">
            <a:avLst/>
          </a:prstGeom>
          <a:solidFill>
            <a:srgbClr val="FF8585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TARVITSEN APUA</a:t>
            </a:r>
          </a:p>
        </p:txBody>
      </p:sp>
    </p:spTree>
    <p:extLst>
      <p:ext uri="{BB962C8B-B14F-4D97-AF65-F5344CB8AC3E}">
        <p14:creationId xmlns:p14="http://schemas.microsoft.com/office/powerpoint/2010/main" val="2240677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uorakulmio 36">
            <a:extLst>
              <a:ext uri="{FF2B5EF4-FFF2-40B4-BE49-F238E27FC236}">
                <a16:creationId xmlns:a16="http://schemas.microsoft.com/office/drawing/2014/main" id="{93DD4645-FCD0-4703-A912-A489F3CC7153}"/>
              </a:ext>
            </a:extLst>
          </p:cNvPr>
          <p:cNvSpPr/>
          <p:nvPr/>
        </p:nvSpPr>
        <p:spPr>
          <a:xfrm>
            <a:off x="-1" y="9412822"/>
            <a:ext cx="6021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 err="1"/>
              <a:t>Tikoteekin</a:t>
            </a:r>
            <a:r>
              <a:rPr lang="fi-FI" sz="1200" dirty="0"/>
              <a:t> kehittämä (www.kehitysvammaliitto.fi/tikoteekki). Kuvat: </a:t>
            </a:r>
            <a:r>
              <a:rPr lang="sv-FI" sz="1200" dirty="0"/>
              <a:t>kuvapankki.papunet.net, </a:t>
            </a:r>
            <a:r>
              <a:rPr lang="fi-FI" sz="1200" dirty="0"/>
              <a:t>Lähde: </a:t>
            </a:r>
            <a:r>
              <a:rPr lang="fi-FI" sz="1200" dirty="0">
                <a:hlinkClick r:id="rId2"/>
              </a:rPr>
              <a:t>http://papunet.net/materiaalia/viestiapuri-sairaalaan</a:t>
            </a:r>
            <a:r>
              <a:rPr lang="fi-FI" sz="1200" dirty="0"/>
              <a:t> </a:t>
            </a:r>
          </a:p>
        </p:txBody>
      </p:sp>
      <p:sp>
        <p:nvSpPr>
          <p:cNvPr id="43" name="Tekstiruutu 42">
            <a:extLst>
              <a:ext uri="{FF2B5EF4-FFF2-40B4-BE49-F238E27FC236}">
                <a16:creationId xmlns:a16="http://schemas.microsoft.com/office/drawing/2014/main" id="{CC1B032A-688D-4B52-BF48-EB2EE05935D2}"/>
              </a:ext>
            </a:extLst>
          </p:cNvPr>
          <p:cNvSpPr txBox="1"/>
          <p:nvPr/>
        </p:nvSpPr>
        <p:spPr>
          <a:xfrm>
            <a:off x="4465393" y="8517069"/>
            <a:ext cx="1451281" cy="90054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46" name="Tekstiruutu 45">
            <a:extLst>
              <a:ext uri="{FF2B5EF4-FFF2-40B4-BE49-F238E27FC236}">
                <a16:creationId xmlns:a16="http://schemas.microsoft.com/office/drawing/2014/main" id="{CC8B915D-EC56-4FEF-AD1B-7440300B8988}"/>
              </a:ext>
            </a:extLst>
          </p:cNvPr>
          <p:cNvSpPr txBox="1"/>
          <p:nvPr/>
        </p:nvSpPr>
        <p:spPr>
          <a:xfrm>
            <a:off x="4438465" y="8662680"/>
            <a:ext cx="1477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>
                <a:solidFill>
                  <a:schemeClr val="bg1"/>
                </a:solidFill>
              </a:rPr>
              <a:t>EI</a:t>
            </a: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3F5CF8FB-8957-4810-84CA-6719DC4D51E2}"/>
              </a:ext>
            </a:extLst>
          </p:cNvPr>
          <p:cNvSpPr txBox="1"/>
          <p:nvPr/>
        </p:nvSpPr>
        <p:spPr>
          <a:xfrm>
            <a:off x="1737431" y="8520540"/>
            <a:ext cx="2552652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47" name="Tekstiruutu 46">
            <a:extLst>
              <a:ext uri="{FF2B5EF4-FFF2-40B4-BE49-F238E27FC236}">
                <a16:creationId xmlns:a16="http://schemas.microsoft.com/office/drawing/2014/main" id="{AB1C5B9C-7D7F-4CDD-940B-F424D202DFAB}"/>
              </a:ext>
            </a:extLst>
          </p:cNvPr>
          <p:cNvSpPr txBox="1"/>
          <p:nvPr/>
        </p:nvSpPr>
        <p:spPr>
          <a:xfrm>
            <a:off x="1760990" y="8711487"/>
            <a:ext cx="2553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JOTAIN MUUTA</a:t>
            </a:r>
          </a:p>
        </p:txBody>
      </p:sp>
      <p:sp>
        <p:nvSpPr>
          <p:cNvPr id="42" name="Tekstiruutu 41">
            <a:extLst>
              <a:ext uri="{FF2B5EF4-FFF2-40B4-BE49-F238E27FC236}">
                <a16:creationId xmlns:a16="http://schemas.microsoft.com/office/drawing/2014/main" id="{4539509A-602E-409D-8182-D6026C74FC44}"/>
              </a:ext>
            </a:extLst>
          </p:cNvPr>
          <p:cNvSpPr txBox="1"/>
          <p:nvPr/>
        </p:nvSpPr>
        <p:spPr>
          <a:xfrm>
            <a:off x="110840" y="8518079"/>
            <a:ext cx="1451281" cy="90054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45" name="Tekstiruutu 44">
            <a:extLst>
              <a:ext uri="{FF2B5EF4-FFF2-40B4-BE49-F238E27FC236}">
                <a16:creationId xmlns:a16="http://schemas.microsoft.com/office/drawing/2014/main" id="{FA8D38CB-FE35-4F3F-9700-C1F3563A411E}"/>
              </a:ext>
            </a:extLst>
          </p:cNvPr>
          <p:cNvSpPr txBox="1"/>
          <p:nvPr/>
        </p:nvSpPr>
        <p:spPr>
          <a:xfrm>
            <a:off x="84822" y="8642212"/>
            <a:ext cx="1477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>
                <a:solidFill>
                  <a:schemeClr val="bg1"/>
                </a:solidFill>
              </a:rPr>
              <a:t>KYLLÄ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B2443696-FE99-40C2-B15C-DD90F69F616C}"/>
              </a:ext>
            </a:extLst>
          </p:cNvPr>
          <p:cNvSpPr txBox="1"/>
          <p:nvPr/>
        </p:nvSpPr>
        <p:spPr>
          <a:xfrm>
            <a:off x="581888" y="7539969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634579BA-B13D-4405-8A2B-F733CDAD51D1}"/>
              </a:ext>
            </a:extLst>
          </p:cNvPr>
          <p:cNvSpPr txBox="1"/>
          <p:nvPr/>
        </p:nvSpPr>
        <p:spPr>
          <a:xfrm>
            <a:off x="1348886" y="7743679"/>
            <a:ext cx="4553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SAISINKO PUHELIMENI</a:t>
            </a:r>
          </a:p>
        </p:txBody>
      </p:sp>
      <p:pic>
        <p:nvPicPr>
          <p:cNvPr id="3" name="Kuva 2" descr="Puhelimen näyttö.">
            <a:extLst>
              <a:ext uri="{FF2B5EF4-FFF2-40B4-BE49-F238E27FC236}">
                <a16:creationId xmlns:a16="http://schemas.microsoft.com/office/drawing/2014/main" id="{CE230769-D9CA-4484-8113-A0E086033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97" y="7602628"/>
            <a:ext cx="505499" cy="786755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68626B85-FF8C-4D76-BDE3-34A990F51883}"/>
              </a:ext>
            </a:extLst>
          </p:cNvPr>
          <p:cNvSpPr txBox="1"/>
          <p:nvPr/>
        </p:nvSpPr>
        <p:spPr>
          <a:xfrm>
            <a:off x="581888" y="6531694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7D4DF3E1-5443-4BE3-8878-530CDF25A1DA}"/>
              </a:ext>
            </a:extLst>
          </p:cNvPr>
          <p:cNvSpPr txBox="1"/>
          <p:nvPr/>
        </p:nvSpPr>
        <p:spPr>
          <a:xfrm>
            <a:off x="1047864" y="6708870"/>
            <a:ext cx="4883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SYTYTÄ VALO / SAMMUTA VALO</a:t>
            </a:r>
          </a:p>
        </p:txBody>
      </p:sp>
      <p:pic>
        <p:nvPicPr>
          <p:cNvPr id="34" name="Kuva 33" descr="Hehkulamppu.">
            <a:extLst>
              <a:ext uri="{FF2B5EF4-FFF2-40B4-BE49-F238E27FC236}">
                <a16:creationId xmlns:a16="http://schemas.microsoft.com/office/drawing/2014/main" id="{FBB4FE06-4D49-4942-9670-031F0462E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4" y="6599467"/>
            <a:ext cx="578636" cy="799431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4B5B6693-ADCD-4DAE-836B-E68DEA182571}"/>
              </a:ext>
            </a:extLst>
          </p:cNvPr>
          <p:cNvSpPr txBox="1"/>
          <p:nvPr/>
        </p:nvSpPr>
        <p:spPr>
          <a:xfrm>
            <a:off x="581888" y="5523419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5C8E5995-96AF-4C30-83F4-C10F9B400FDB}"/>
              </a:ext>
            </a:extLst>
          </p:cNvPr>
          <p:cNvSpPr txBox="1"/>
          <p:nvPr/>
        </p:nvSpPr>
        <p:spPr>
          <a:xfrm>
            <a:off x="1248933" y="5550698"/>
            <a:ext cx="46966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LAITA ÄÄNTÄ KOVEMMALLE / HILJEMMALLE</a:t>
            </a:r>
          </a:p>
        </p:txBody>
      </p:sp>
      <p:pic>
        <p:nvPicPr>
          <p:cNvPr id="33" name="Kuva 32" descr="Kovaääninen.">
            <a:extLst>
              <a:ext uri="{FF2B5EF4-FFF2-40B4-BE49-F238E27FC236}">
                <a16:creationId xmlns:a16="http://schemas.microsoft.com/office/drawing/2014/main" id="{84AC083D-8989-4002-B638-802F731311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172" y="5673225"/>
            <a:ext cx="809848" cy="58898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1356F836-5006-420F-B74D-532ABC12DD1B}"/>
              </a:ext>
            </a:extLst>
          </p:cNvPr>
          <p:cNvSpPr txBox="1"/>
          <p:nvPr/>
        </p:nvSpPr>
        <p:spPr>
          <a:xfrm>
            <a:off x="581888" y="4515144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C1A85063-49A4-4842-9062-42FFAF938996}"/>
              </a:ext>
            </a:extLst>
          </p:cNvPr>
          <p:cNvSpPr txBox="1"/>
          <p:nvPr/>
        </p:nvSpPr>
        <p:spPr>
          <a:xfrm>
            <a:off x="1316658" y="4526970"/>
            <a:ext cx="4585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HALUAN KUUNNELLA RADIOTA</a:t>
            </a:r>
          </a:p>
        </p:txBody>
      </p:sp>
      <p:pic>
        <p:nvPicPr>
          <p:cNvPr id="41" name="Kuva 40" descr="Henkilö kuuntelee radiota.">
            <a:extLst>
              <a:ext uri="{FF2B5EF4-FFF2-40B4-BE49-F238E27FC236}">
                <a16:creationId xmlns:a16="http://schemas.microsoft.com/office/drawing/2014/main" id="{5E059E82-EC7C-4974-8F23-B5601E2AC2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172" y="4616510"/>
            <a:ext cx="797216" cy="739386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10D40F76-5149-4246-96D6-D7D0CC20150F}"/>
              </a:ext>
            </a:extLst>
          </p:cNvPr>
          <p:cNvSpPr txBox="1"/>
          <p:nvPr/>
        </p:nvSpPr>
        <p:spPr>
          <a:xfrm>
            <a:off x="581888" y="3506869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3C5432E3-952B-4EF5-9706-4696E3747BE5}"/>
              </a:ext>
            </a:extLst>
          </p:cNvPr>
          <p:cNvSpPr txBox="1"/>
          <p:nvPr/>
        </p:nvSpPr>
        <p:spPr>
          <a:xfrm>
            <a:off x="1593275" y="3670616"/>
            <a:ext cx="4328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VAIHDA KANAVAA</a:t>
            </a:r>
          </a:p>
        </p:txBody>
      </p:sp>
      <p:pic>
        <p:nvPicPr>
          <p:cNvPr id="40" name="Kuva 39" descr="Tv-ruutu ja kaukosäädin kädessä.">
            <a:extLst>
              <a:ext uri="{FF2B5EF4-FFF2-40B4-BE49-F238E27FC236}">
                <a16:creationId xmlns:a16="http://schemas.microsoft.com/office/drawing/2014/main" id="{F138136D-94EA-4338-A74C-CBAA70D9FF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580" y="3545911"/>
            <a:ext cx="816808" cy="828152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AC5DAB54-EC49-477C-82E4-2FABD4BAEC62}"/>
              </a:ext>
            </a:extLst>
          </p:cNvPr>
          <p:cNvSpPr txBox="1"/>
          <p:nvPr/>
        </p:nvSpPr>
        <p:spPr>
          <a:xfrm>
            <a:off x="581888" y="2498594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2EAFDD3D-86A5-47C0-8E49-B8FFE3D992EF}"/>
              </a:ext>
            </a:extLst>
          </p:cNvPr>
          <p:cNvSpPr txBox="1"/>
          <p:nvPr/>
        </p:nvSpPr>
        <p:spPr>
          <a:xfrm>
            <a:off x="1316658" y="2661844"/>
            <a:ext cx="4609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HALUAN KATSOA TELEVISIOTA</a:t>
            </a:r>
          </a:p>
        </p:txBody>
      </p:sp>
      <p:pic>
        <p:nvPicPr>
          <p:cNvPr id="38" name="Kuva 37" descr="Tv-ruutu, jossa ohjelma päällä.">
            <a:extLst>
              <a:ext uri="{FF2B5EF4-FFF2-40B4-BE49-F238E27FC236}">
                <a16:creationId xmlns:a16="http://schemas.microsoft.com/office/drawing/2014/main" id="{3BDDBA7C-C188-4807-B4C2-5CF8EAA68E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003" y="2595473"/>
            <a:ext cx="712882" cy="699861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266BEDF8-6CE2-475D-8A81-AAABF378A753}"/>
              </a:ext>
            </a:extLst>
          </p:cNvPr>
          <p:cNvSpPr txBox="1"/>
          <p:nvPr/>
        </p:nvSpPr>
        <p:spPr>
          <a:xfrm>
            <a:off x="581888" y="1490319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pic>
        <p:nvPicPr>
          <p:cNvPr id="29" name="Kuva 28" descr="Paleleva henkilö.">
            <a:extLst>
              <a:ext uri="{FF2B5EF4-FFF2-40B4-BE49-F238E27FC236}">
                <a16:creationId xmlns:a16="http://schemas.microsoft.com/office/drawing/2014/main" id="{A37EF64C-120F-4A80-9C65-9B1D8BAE3A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05571" y="1564363"/>
            <a:ext cx="707064" cy="761453"/>
          </a:xfrm>
          <a:prstGeom prst="rect">
            <a:avLst/>
          </a:prstGeom>
        </p:spPr>
      </p:pic>
      <p:sp>
        <p:nvSpPr>
          <p:cNvPr id="19" name="Tekstiruutu 18">
            <a:extLst>
              <a:ext uri="{FF2B5EF4-FFF2-40B4-BE49-F238E27FC236}">
                <a16:creationId xmlns:a16="http://schemas.microsoft.com/office/drawing/2014/main" id="{3A45D681-B061-4A19-927C-A0CAAF8F202E}"/>
              </a:ext>
            </a:extLst>
          </p:cNvPr>
          <p:cNvSpPr txBox="1"/>
          <p:nvPr/>
        </p:nvSpPr>
        <p:spPr>
          <a:xfrm>
            <a:off x="1044534" y="1696568"/>
            <a:ext cx="4354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/>
              <a:t>MINULLA ON KUUMA / KYLMÄ</a:t>
            </a:r>
          </a:p>
        </p:txBody>
      </p:sp>
      <p:pic>
        <p:nvPicPr>
          <p:cNvPr id="28" name="Kuva 27" descr="Kihoileva henkilö.">
            <a:extLst>
              <a:ext uri="{FF2B5EF4-FFF2-40B4-BE49-F238E27FC236}">
                <a16:creationId xmlns:a16="http://schemas.microsoft.com/office/drawing/2014/main" id="{692D5531-2434-435F-AF5B-7031039CF7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593" y="1551550"/>
            <a:ext cx="707065" cy="73620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0E1294BD-FA3D-45A3-A9CB-C9E624DE451B}"/>
              </a:ext>
            </a:extLst>
          </p:cNvPr>
          <p:cNvSpPr txBox="1"/>
          <p:nvPr/>
        </p:nvSpPr>
        <p:spPr>
          <a:xfrm>
            <a:off x="581888" y="482044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pic>
        <p:nvPicPr>
          <p:cNvPr id="26" name="Kuva 25" descr="Henkilö, jolla on ajatuskuplassa vesilasi.">
            <a:extLst>
              <a:ext uri="{FF2B5EF4-FFF2-40B4-BE49-F238E27FC236}">
                <a16:creationId xmlns:a16="http://schemas.microsoft.com/office/drawing/2014/main" id="{DA855F2B-99E1-4453-A647-9ED8E754A9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17172" y="573994"/>
            <a:ext cx="784864" cy="744708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88B6A3EF-5A84-4B1B-AEF2-77B89FB030D8}"/>
              </a:ext>
            </a:extLst>
          </p:cNvPr>
          <p:cNvSpPr txBox="1"/>
          <p:nvPr/>
        </p:nvSpPr>
        <p:spPr>
          <a:xfrm>
            <a:off x="1077507" y="699183"/>
            <a:ext cx="43289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600" dirty="0"/>
              <a:t>MINULLA ON NÄLKÄ / JANO</a:t>
            </a:r>
          </a:p>
        </p:txBody>
      </p:sp>
      <p:pic>
        <p:nvPicPr>
          <p:cNvPr id="25" name="Kuva 24" descr="Henkilö, jolla on ajatuskuplassa omena. ">
            <a:extLst>
              <a:ext uri="{FF2B5EF4-FFF2-40B4-BE49-F238E27FC236}">
                <a16:creationId xmlns:a16="http://schemas.microsoft.com/office/drawing/2014/main" id="{5A6684A2-D5D0-4FA5-A804-E4DFD2DE99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3437" y="573005"/>
            <a:ext cx="729589" cy="754747"/>
          </a:xfrm>
          <a:prstGeom prst="rect">
            <a:avLst/>
          </a:prstGeom>
        </p:spPr>
      </p:pic>
      <p:sp>
        <p:nvSpPr>
          <p:cNvPr id="39" name="Suorakulmio 38">
            <a:extLst>
              <a:ext uri="{FF2B5EF4-FFF2-40B4-BE49-F238E27FC236}">
                <a16:creationId xmlns:a16="http://schemas.microsoft.com/office/drawing/2014/main" id="{C672F96D-3FC8-4D66-92F5-5F8AD9CA1F7D}"/>
              </a:ext>
            </a:extLst>
          </p:cNvPr>
          <p:cNvSpPr/>
          <p:nvPr/>
        </p:nvSpPr>
        <p:spPr>
          <a:xfrm>
            <a:off x="5972789" y="2188414"/>
            <a:ext cx="872836" cy="9115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1" name="Suora yhdysviiva 30" descr="Pystyviiva leikkauskohtaa varten.">
            <a:extLst>
              <a:ext uri="{FF2B5EF4-FFF2-40B4-BE49-F238E27FC236}">
                <a16:creationId xmlns:a16="http://schemas.microsoft.com/office/drawing/2014/main" id="{AC57CAC9-58AA-45A7-8DE0-F5E0260189A0}"/>
              </a:ext>
            </a:extLst>
          </p:cNvPr>
          <p:cNvCxnSpPr/>
          <p:nvPr/>
        </p:nvCxnSpPr>
        <p:spPr>
          <a:xfrm>
            <a:off x="5985167" y="-2"/>
            <a:ext cx="10388" cy="1004454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tsikko 5">
            <a:extLst>
              <a:ext uri="{FF2B5EF4-FFF2-40B4-BE49-F238E27FC236}">
                <a16:creationId xmlns:a16="http://schemas.microsoft.com/office/drawing/2014/main" id="{4E67E378-E224-4F59-A625-A0B9D81F460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1733"/>
            <a:ext cx="5973336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HALUAN JOTAIN</a:t>
            </a:r>
          </a:p>
        </p:txBody>
      </p:sp>
    </p:spTree>
    <p:extLst>
      <p:ext uri="{BB962C8B-B14F-4D97-AF65-F5344CB8AC3E}">
        <p14:creationId xmlns:p14="http://schemas.microsoft.com/office/powerpoint/2010/main" val="3698660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uorakulmio 30">
            <a:extLst>
              <a:ext uri="{FF2B5EF4-FFF2-40B4-BE49-F238E27FC236}">
                <a16:creationId xmlns:a16="http://schemas.microsoft.com/office/drawing/2014/main" id="{FDDC2C4D-750C-464B-9021-A36F49DE9297}"/>
              </a:ext>
            </a:extLst>
          </p:cNvPr>
          <p:cNvSpPr/>
          <p:nvPr/>
        </p:nvSpPr>
        <p:spPr>
          <a:xfrm>
            <a:off x="-1" y="9412822"/>
            <a:ext cx="6021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 err="1"/>
              <a:t>Tikoteekin</a:t>
            </a:r>
            <a:r>
              <a:rPr lang="fi-FI" sz="1200" dirty="0"/>
              <a:t> kehittämä (www.kehitysvammaliitto.fi/tikoteekki). Kuvat: </a:t>
            </a:r>
            <a:r>
              <a:rPr lang="sv-FI" sz="1200" dirty="0"/>
              <a:t>kuvapankki.papunet.net, </a:t>
            </a:r>
            <a:r>
              <a:rPr lang="fi-FI" sz="1200" dirty="0"/>
              <a:t>Lähde: </a:t>
            </a:r>
            <a:r>
              <a:rPr lang="fi-FI" sz="1200" dirty="0">
                <a:hlinkClick r:id="rId2"/>
              </a:rPr>
              <a:t>http://papunet.net/materiaalia/viestiapuri-sairaalaan</a:t>
            </a:r>
            <a:r>
              <a:rPr lang="fi-FI" sz="1200" dirty="0"/>
              <a:t> 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27294AC9-BC4C-4816-8E8C-F6F1DA201B73}"/>
              </a:ext>
            </a:extLst>
          </p:cNvPr>
          <p:cNvSpPr txBox="1"/>
          <p:nvPr/>
        </p:nvSpPr>
        <p:spPr>
          <a:xfrm>
            <a:off x="4465393" y="8502893"/>
            <a:ext cx="1451281" cy="90054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37" name="Tekstiruutu 36">
            <a:extLst>
              <a:ext uri="{FF2B5EF4-FFF2-40B4-BE49-F238E27FC236}">
                <a16:creationId xmlns:a16="http://schemas.microsoft.com/office/drawing/2014/main" id="{6C4E4085-8AA0-48E6-8381-F35864964EB8}"/>
              </a:ext>
            </a:extLst>
          </p:cNvPr>
          <p:cNvSpPr txBox="1"/>
          <p:nvPr/>
        </p:nvSpPr>
        <p:spPr>
          <a:xfrm>
            <a:off x="4438465" y="8648504"/>
            <a:ext cx="1477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>
                <a:solidFill>
                  <a:schemeClr val="bg1"/>
                </a:solidFill>
              </a:rPr>
              <a:t>EI</a:t>
            </a:r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A26413BB-2849-4C5E-B95B-49506B83084B}"/>
              </a:ext>
            </a:extLst>
          </p:cNvPr>
          <p:cNvSpPr txBox="1"/>
          <p:nvPr/>
        </p:nvSpPr>
        <p:spPr>
          <a:xfrm>
            <a:off x="1737431" y="8506364"/>
            <a:ext cx="2552652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38" name="Tekstiruutu 37">
            <a:extLst>
              <a:ext uri="{FF2B5EF4-FFF2-40B4-BE49-F238E27FC236}">
                <a16:creationId xmlns:a16="http://schemas.microsoft.com/office/drawing/2014/main" id="{1072ACDF-023C-4C60-80C3-AF2A247D3093}"/>
              </a:ext>
            </a:extLst>
          </p:cNvPr>
          <p:cNvSpPr txBox="1"/>
          <p:nvPr/>
        </p:nvSpPr>
        <p:spPr>
          <a:xfrm>
            <a:off x="1760990" y="8697311"/>
            <a:ext cx="2553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JOTAIN MUUTA</a:t>
            </a:r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7C8FD1D0-80EC-4781-81CF-250D37EB7874}"/>
              </a:ext>
            </a:extLst>
          </p:cNvPr>
          <p:cNvSpPr txBox="1"/>
          <p:nvPr/>
        </p:nvSpPr>
        <p:spPr>
          <a:xfrm>
            <a:off x="110840" y="8503903"/>
            <a:ext cx="1451281" cy="90054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341B3F2D-7BD8-4306-9D3F-6C1F1219999B}"/>
              </a:ext>
            </a:extLst>
          </p:cNvPr>
          <p:cNvSpPr txBox="1"/>
          <p:nvPr/>
        </p:nvSpPr>
        <p:spPr>
          <a:xfrm>
            <a:off x="84822" y="8628036"/>
            <a:ext cx="1477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>
                <a:solidFill>
                  <a:schemeClr val="bg1"/>
                </a:solidFill>
              </a:rPr>
              <a:t>KYLLÄ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0367C2E-B1B6-4193-A736-BAC0905C3256}"/>
              </a:ext>
            </a:extLst>
          </p:cNvPr>
          <p:cNvSpPr txBox="1"/>
          <p:nvPr/>
        </p:nvSpPr>
        <p:spPr>
          <a:xfrm>
            <a:off x="581888" y="7507285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E56DCE2-039A-4DE0-9322-6BF56BB52A8A}"/>
              </a:ext>
            </a:extLst>
          </p:cNvPr>
          <p:cNvSpPr txBox="1"/>
          <p:nvPr/>
        </p:nvSpPr>
        <p:spPr>
          <a:xfrm>
            <a:off x="581888" y="6509617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44D21D13-2C0B-4165-B4F6-EB90B1B2D30D}"/>
              </a:ext>
            </a:extLst>
          </p:cNvPr>
          <p:cNvSpPr txBox="1"/>
          <p:nvPr/>
        </p:nvSpPr>
        <p:spPr>
          <a:xfrm>
            <a:off x="1627903" y="6516174"/>
            <a:ext cx="4391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VOIKO JOKU TUODA TAVAROITANI?</a:t>
            </a:r>
          </a:p>
        </p:txBody>
      </p:sp>
      <p:pic>
        <p:nvPicPr>
          <p:cNvPr id="27" name="Kuva 26" descr="Avain, rahat ja mappi.">
            <a:extLst>
              <a:ext uri="{FF2B5EF4-FFF2-40B4-BE49-F238E27FC236}">
                <a16:creationId xmlns:a16="http://schemas.microsoft.com/office/drawing/2014/main" id="{947065B8-4AC9-4B1B-8196-E77902750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33" y="6562142"/>
            <a:ext cx="771303" cy="78628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310BC579-23A0-43B0-B5BD-71BCBEA8B183}"/>
              </a:ext>
            </a:extLst>
          </p:cNvPr>
          <p:cNvSpPr txBox="1"/>
          <p:nvPr/>
        </p:nvSpPr>
        <p:spPr>
          <a:xfrm>
            <a:off x="581888" y="5511949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1741DE31-02E2-4580-B38C-FC17A97FAB73}"/>
              </a:ext>
            </a:extLst>
          </p:cNvPr>
          <p:cNvSpPr txBox="1"/>
          <p:nvPr/>
        </p:nvSpPr>
        <p:spPr>
          <a:xfrm>
            <a:off x="1530928" y="5525522"/>
            <a:ext cx="4391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VOINKO NÄHDÄ PERHETTÄNI?</a:t>
            </a:r>
          </a:p>
        </p:txBody>
      </p:sp>
      <p:pic>
        <p:nvPicPr>
          <p:cNvPr id="26" name="Kuva 25" descr="Isä, äiti ja kaksi lasta.">
            <a:extLst>
              <a:ext uri="{FF2B5EF4-FFF2-40B4-BE49-F238E27FC236}">
                <a16:creationId xmlns:a16="http://schemas.microsoft.com/office/drawing/2014/main" id="{3634EAF4-AD47-494B-9809-EBA0D7E53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65" y="5572969"/>
            <a:ext cx="1004453" cy="830605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FFD7AA1C-7B0F-4D23-B9DD-665E5DC35861}"/>
              </a:ext>
            </a:extLst>
          </p:cNvPr>
          <p:cNvSpPr txBox="1"/>
          <p:nvPr/>
        </p:nvSpPr>
        <p:spPr>
          <a:xfrm>
            <a:off x="581888" y="4514281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8925409D-4BF6-4B40-A5C0-43E028F313E6}"/>
              </a:ext>
            </a:extLst>
          </p:cNvPr>
          <p:cNvSpPr txBox="1"/>
          <p:nvPr/>
        </p:nvSpPr>
        <p:spPr>
          <a:xfrm>
            <a:off x="1752601" y="4707022"/>
            <a:ext cx="4156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MILLOIN PÄÄSEN KOTIIN?</a:t>
            </a:r>
          </a:p>
        </p:txBody>
      </p:sp>
      <p:pic>
        <p:nvPicPr>
          <p:cNvPr id="14" name="Kuva 13" descr="Talo kehyksen sisällä.">
            <a:extLst>
              <a:ext uri="{FF2B5EF4-FFF2-40B4-BE49-F238E27FC236}">
                <a16:creationId xmlns:a16="http://schemas.microsoft.com/office/drawing/2014/main" id="{88DC6814-789B-410D-9420-491D30A64C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947" y="4616128"/>
            <a:ext cx="708442" cy="726065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F027520C-4710-4198-903C-0482EECE7E4A}"/>
              </a:ext>
            </a:extLst>
          </p:cNvPr>
          <p:cNvSpPr txBox="1"/>
          <p:nvPr/>
        </p:nvSpPr>
        <p:spPr>
          <a:xfrm>
            <a:off x="581888" y="3516613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E39E1629-A58A-430B-A4F2-AFBCCA8A1FC6}"/>
              </a:ext>
            </a:extLst>
          </p:cNvPr>
          <p:cNvSpPr txBox="1"/>
          <p:nvPr/>
        </p:nvSpPr>
        <p:spPr>
          <a:xfrm>
            <a:off x="1503218" y="3711209"/>
            <a:ext cx="4391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VOINKO MINÄ KUOLLA?</a:t>
            </a:r>
          </a:p>
        </p:txBody>
      </p:sp>
      <p:pic>
        <p:nvPicPr>
          <p:cNvPr id="25" name="Kuva 24" descr="Henkilö vuoteessa, sydänkäyrä näyttää nollaa.">
            <a:extLst>
              <a:ext uri="{FF2B5EF4-FFF2-40B4-BE49-F238E27FC236}">
                <a16:creationId xmlns:a16="http://schemas.microsoft.com/office/drawing/2014/main" id="{A6CB97A1-8015-470A-8E95-3609B736E1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76" y="3574043"/>
            <a:ext cx="814305" cy="776952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570E16E3-C7CE-471D-9228-473EFDD36CD6}"/>
              </a:ext>
            </a:extLst>
          </p:cNvPr>
          <p:cNvSpPr txBox="1"/>
          <p:nvPr/>
        </p:nvSpPr>
        <p:spPr>
          <a:xfrm>
            <a:off x="581888" y="2518945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349A0AC0-363E-46DC-A43E-213F4FD00A1C}"/>
              </a:ext>
            </a:extLst>
          </p:cNvPr>
          <p:cNvSpPr txBox="1"/>
          <p:nvPr/>
        </p:nvSpPr>
        <p:spPr>
          <a:xfrm>
            <a:off x="1537852" y="2486514"/>
            <a:ext cx="4391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KAUANKO JOUDUN OLEMAAN TEHOHOIDOSSA?</a:t>
            </a:r>
          </a:p>
        </p:txBody>
      </p:sp>
      <p:pic>
        <p:nvPicPr>
          <p:cNvPr id="24" name="Kuva 23" descr="Sairaalasänky ja laitteita vieressä.">
            <a:extLst>
              <a:ext uri="{FF2B5EF4-FFF2-40B4-BE49-F238E27FC236}">
                <a16:creationId xmlns:a16="http://schemas.microsoft.com/office/drawing/2014/main" id="{47B5480D-FFF2-46F8-A974-7E1DBC2D73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382" y="2565651"/>
            <a:ext cx="750008" cy="750008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91562743-D141-4C2C-A197-F65B1908BC59}"/>
              </a:ext>
            </a:extLst>
          </p:cNvPr>
          <p:cNvSpPr txBox="1"/>
          <p:nvPr/>
        </p:nvSpPr>
        <p:spPr>
          <a:xfrm>
            <a:off x="581888" y="1521277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79434741-EF37-4992-9880-ADEC1D34A702}"/>
              </a:ext>
            </a:extLst>
          </p:cNvPr>
          <p:cNvSpPr txBox="1"/>
          <p:nvPr/>
        </p:nvSpPr>
        <p:spPr>
          <a:xfrm>
            <a:off x="1537852" y="1719103"/>
            <a:ext cx="4391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PARANENKO MINÄ?</a:t>
            </a:r>
          </a:p>
        </p:txBody>
      </p:sp>
      <p:pic>
        <p:nvPicPr>
          <p:cNvPr id="12" name="Kuva 11" descr="Lääkäri tutkii potilasta, peukku ylhäällä.">
            <a:extLst>
              <a:ext uri="{FF2B5EF4-FFF2-40B4-BE49-F238E27FC236}">
                <a16:creationId xmlns:a16="http://schemas.microsoft.com/office/drawing/2014/main" id="{924549D4-05D5-48D0-8E1A-3F2610B323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726" y="1613470"/>
            <a:ext cx="748148" cy="734483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D4E77567-46CA-4CAC-9E48-9E17DD530510}"/>
              </a:ext>
            </a:extLst>
          </p:cNvPr>
          <p:cNvSpPr txBox="1"/>
          <p:nvPr/>
        </p:nvSpPr>
        <p:spPr>
          <a:xfrm>
            <a:off x="581888" y="523609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1C2EBD29-0083-4C8C-96FA-2BD9E5E3EFB4}"/>
              </a:ext>
            </a:extLst>
          </p:cNvPr>
          <p:cNvSpPr txBox="1"/>
          <p:nvPr/>
        </p:nvSpPr>
        <p:spPr>
          <a:xfrm>
            <a:off x="1641762" y="716470"/>
            <a:ext cx="4267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MIKÄ ON TILANTEENI?</a:t>
            </a:r>
          </a:p>
        </p:txBody>
      </p:sp>
      <p:pic>
        <p:nvPicPr>
          <p:cNvPr id="23" name="Kuva 22" descr="Iso kysymysmerkki.">
            <a:extLst>
              <a:ext uri="{FF2B5EF4-FFF2-40B4-BE49-F238E27FC236}">
                <a16:creationId xmlns:a16="http://schemas.microsoft.com/office/drawing/2014/main" id="{D8C49B9D-66F9-49EE-A70E-2027E0B5F4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726" y="599470"/>
            <a:ext cx="526475" cy="755377"/>
          </a:xfrm>
          <a:prstGeom prst="rect">
            <a:avLst/>
          </a:prstGeom>
        </p:spPr>
      </p:pic>
      <p:sp>
        <p:nvSpPr>
          <p:cNvPr id="32" name="Suorakulmio 31">
            <a:extLst>
              <a:ext uri="{FF2B5EF4-FFF2-40B4-BE49-F238E27FC236}">
                <a16:creationId xmlns:a16="http://schemas.microsoft.com/office/drawing/2014/main" id="{E5A5C301-F048-4407-A600-5E0308F9FA86}"/>
              </a:ext>
            </a:extLst>
          </p:cNvPr>
          <p:cNvSpPr/>
          <p:nvPr/>
        </p:nvSpPr>
        <p:spPr>
          <a:xfrm>
            <a:off x="5974559" y="3226218"/>
            <a:ext cx="872836" cy="9115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0" name="Suora yhdysviiva 29" descr="Pystyviiva leikkauskohtaa varten.">
            <a:extLst>
              <a:ext uri="{FF2B5EF4-FFF2-40B4-BE49-F238E27FC236}">
                <a16:creationId xmlns:a16="http://schemas.microsoft.com/office/drawing/2014/main" id="{9C2DBDEE-A28E-4109-97FB-16B0CAFC2FC0}"/>
              </a:ext>
            </a:extLst>
          </p:cNvPr>
          <p:cNvCxnSpPr/>
          <p:nvPr/>
        </p:nvCxnSpPr>
        <p:spPr>
          <a:xfrm>
            <a:off x="5985167" y="-2"/>
            <a:ext cx="10388" cy="1004454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tsikko 9">
            <a:extLst>
              <a:ext uri="{FF2B5EF4-FFF2-40B4-BE49-F238E27FC236}">
                <a16:creationId xmlns:a16="http://schemas.microsoft.com/office/drawing/2014/main" id="{B5565048-ED67-45B7-903C-37B86A3F6B9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5726"/>
            <a:ext cx="5985164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MINULLA ON KYSYMYS</a:t>
            </a:r>
          </a:p>
        </p:txBody>
      </p:sp>
    </p:spTree>
    <p:extLst>
      <p:ext uri="{BB962C8B-B14F-4D97-AF65-F5344CB8AC3E}">
        <p14:creationId xmlns:p14="http://schemas.microsoft.com/office/powerpoint/2010/main" val="2503060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uorakulmio 30">
            <a:extLst>
              <a:ext uri="{FF2B5EF4-FFF2-40B4-BE49-F238E27FC236}">
                <a16:creationId xmlns:a16="http://schemas.microsoft.com/office/drawing/2014/main" id="{0681A653-C6A4-4797-AA71-D31C8B2D7BC6}"/>
              </a:ext>
            </a:extLst>
          </p:cNvPr>
          <p:cNvSpPr/>
          <p:nvPr/>
        </p:nvSpPr>
        <p:spPr>
          <a:xfrm>
            <a:off x="-1" y="9412822"/>
            <a:ext cx="6021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 err="1"/>
              <a:t>Tikoteekin</a:t>
            </a:r>
            <a:r>
              <a:rPr lang="fi-FI" sz="1200" dirty="0"/>
              <a:t> kehittämä (www.kehitysvammaliitto.fi/tikoteekki). Kuvat: </a:t>
            </a:r>
            <a:r>
              <a:rPr lang="sv-FI" sz="1200" dirty="0"/>
              <a:t>kuvapankki.papunet.net, </a:t>
            </a:r>
            <a:r>
              <a:rPr lang="fi-FI" sz="1200" dirty="0"/>
              <a:t>Lähde: </a:t>
            </a:r>
            <a:r>
              <a:rPr lang="fi-FI" sz="1200" dirty="0">
                <a:hlinkClick r:id="rId2"/>
              </a:rPr>
              <a:t>http://papunet.net/materiaalia/viestiapuri-sairaalaan</a:t>
            </a:r>
            <a:r>
              <a:rPr lang="fi-FI" sz="1200" dirty="0"/>
              <a:t> </a:t>
            </a: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6DBFE44A-CD9F-4106-B656-0EEE6EE70218}"/>
              </a:ext>
            </a:extLst>
          </p:cNvPr>
          <p:cNvSpPr txBox="1"/>
          <p:nvPr/>
        </p:nvSpPr>
        <p:spPr>
          <a:xfrm>
            <a:off x="4465393" y="8509981"/>
            <a:ext cx="1451281" cy="90054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39" name="Tekstiruutu 38">
            <a:extLst>
              <a:ext uri="{FF2B5EF4-FFF2-40B4-BE49-F238E27FC236}">
                <a16:creationId xmlns:a16="http://schemas.microsoft.com/office/drawing/2014/main" id="{55214D06-1852-4127-9161-D0E7033E1321}"/>
              </a:ext>
            </a:extLst>
          </p:cNvPr>
          <p:cNvSpPr txBox="1"/>
          <p:nvPr/>
        </p:nvSpPr>
        <p:spPr>
          <a:xfrm>
            <a:off x="4438465" y="8655592"/>
            <a:ext cx="1477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>
                <a:solidFill>
                  <a:schemeClr val="bg1"/>
                </a:solidFill>
              </a:rPr>
              <a:t>EI</a:t>
            </a:r>
          </a:p>
        </p:txBody>
      </p:sp>
      <p:sp>
        <p:nvSpPr>
          <p:cNvPr id="37" name="Tekstiruutu 36">
            <a:extLst>
              <a:ext uri="{FF2B5EF4-FFF2-40B4-BE49-F238E27FC236}">
                <a16:creationId xmlns:a16="http://schemas.microsoft.com/office/drawing/2014/main" id="{3E12CF8D-F174-4ACD-B6E1-E9946D96F012}"/>
              </a:ext>
            </a:extLst>
          </p:cNvPr>
          <p:cNvSpPr txBox="1"/>
          <p:nvPr/>
        </p:nvSpPr>
        <p:spPr>
          <a:xfrm>
            <a:off x="1737431" y="8513452"/>
            <a:ext cx="2552652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24F96EFC-CBDE-4491-A031-449ACEA187A5}"/>
              </a:ext>
            </a:extLst>
          </p:cNvPr>
          <p:cNvSpPr txBox="1"/>
          <p:nvPr/>
        </p:nvSpPr>
        <p:spPr>
          <a:xfrm>
            <a:off x="1760990" y="8704399"/>
            <a:ext cx="2553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JOTAIN MUUTA</a:t>
            </a:r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0B92DF16-AB53-455F-BF40-4379822466DE}"/>
              </a:ext>
            </a:extLst>
          </p:cNvPr>
          <p:cNvSpPr txBox="1"/>
          <p:nvPr/>
        </p:nvSpPr>
        <p:spPr>
          <a:xfrm>
            <a:off x="110840" y="8510991"/>
            <a:ext cx="1451281" cy="90054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38" name="Tekstiruutu 37">
            <a:extLst>
              <a:ext uri="{FF2B5EF4-FFF2-40B4-BE49-F238E27FC236}">
                <a16:creationId xmlns:a16="http://schemas.microsoft.com/office/drawing/2014/main" id="{DAC6E67A-F067-4B94-86F7-C8C97A6F9B8F}"/>
              </a:ext>
            </a:extLst>
          </p:cNvPr>
          <p:cNvSpPr txBox="1"/>
          <p:nvPr/>
        </p:nvSpPr>
        <p:spPr>
          <a:xfrm>
            <a:off x="84822" y="8635124"/>
            <a:ext cx="1477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>
                <a:solidFill>
                  <a:schemeClr val="bg1"/>
                </a:solidFill>
              </a:rPr>
              <a:t>KYLLÄ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9BB12314-C529-4D15-B1C7-1BA68EF6A261}"/>
              </a:ext>
            </a:extLst>
          </p:cNvPr>
          <p:cNvSpPr txBox="1"/>
          <p:nvPr/>
        </p:nvSpPr>
        <p:spPr>
          <a:xfrm>
            <a:off x="581888" y="7521477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534C43AF-BACF-443D-976F-17C5F86F33B3}"/>
              </a:ext>
            </a:extLst>
          </p:cNvPr>
          <p:cNvSpPr txBox="1"/>
          <p:nvPr/>
        </p:nvSpPr>
        <p:spPr>
          <a:xfrm>
            <a:off x="1503202" y="7688746"/>
            <a:ext cx="4412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NYT HALUAN OLLA ITSEKSENI</a:t>
            </a:r>
          </a:p>
        </p:txBody>
      </p:sp>
      <p:pic>
        <p:nvPicPr>
          <p:cNvPr id="30" name="Kuva 29" descr="Edessä yksi henkilö, taustalla kaksi henkilöä, joiden päällä on punainen ruksi.">
            <a:extLst>
              <a:ext uri="{FF2B5EF4-FFF2-40B4-BE49-F238E27FC236}">
                <a16:creationId xmlns:a16="http://schemas.microsoft.com/office/drawing/2014/main" id="{399156DA-9663-4DEB-B4C3-39AC9B0DA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04" y="7617781"/>
            <a:ext cx="630464" cy="721531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D925A7F9-483B-44B9-837E-584367252470}"/>
              </a:ext>
            </a:extLst>
          </p:cNvPr>
          <p:cNvSpPr txBox="1"/>
          <p:nvPr/>
        </p:nvSpPr>
        <p:spPr>
          <a:xfrm>
            <a:off x="581888" y="6517823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F928B827-6A28-4395-9221-92624C69AE04}"/>
              </a:ext>
            </a:extLst>
          </p:cNvPr>
          <p:cNvSpPr txBox="1"/>
          <p:nvPr/>
        </p:nvSpPr>
        <p:spPr>
          <a:xfrm>
            <a:off x="1537850" y="6552158"/>
            <a:ext cx="44473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HALUAN KESKUSTELLA KUOLEMASTA</a:t>
            </a:r>
          </a:p>
        </p:txBody>
      </p:sp>
      <p:pic>
        <p:nvPicPr>
          <p:cNvPr id="28" name="Kuva 27" descr="Kaksi henkilöä keskustelemassa.">
            <a:extLst>
              <a:ext uri="{FF2B5EF4-FFF2-40B4-BE49-F238E27FC236}">
                <a16:creationId xmlns:a16="http://schemas.microsoft.com/office/drawing/2014/main" id="{4876C7E4-3A48-45CA-9FE7-CA0E63F42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153" y="6555597"/>
            <a:ext cx="949193" cy="770474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8E5B1C60-5F5A-4621-9CA9-852177D2BE71}"/>
              </a:ext>
            </a:extLst>
          </p:cNvPr>
          <p:cNvSpPr txBox="1"/>
          <p:nvPr/>
        </p:nvSpPr>
        <p:spPr>
          <a:xfrm>
            <a:off x="581888" y="5514169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77DAD528-058A-42ED-9E26-56C063BB0DF5}"/>
              </a:ext>
            </a:extLst>
          </p:cNvPr>
          <p:cNvSpPr txBox="1"/>
          <p:nvPr/>
        </p:nvSpPr>
        <p:spPr>
          <a:xfrm>
            <a:off x="1181100" y="5687643"/>
            <a:ext cx="4762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JONKUN MUUN KANSSA</a:t>
            </a:r>
          </a:p>
        </p:txBody>
      </p:sp>
      <p:pic>
        <p:nvPicPr>
          <p:cNvPr id="24" name="Kuva 23" descr="Henkilö, jonka pään kohdalla on kysymysmerkki.">
            <a:extLst>
              <a:ext uri="{FF2B5EF4-FFF2-40B4-BE49-F238E27FC236}">
                <a16:creationId xmlns:a16="http://schemas.microsoft.com/office/drawing/2014/main" id="{999685B1-6752-4B73-BAD4-ED796EEE8C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811" y="5584025"/>
            <a:ext cx="455044" cy="760834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6A7BB746-2940-4B05-8389-EBBCA6870454}"/>
              </a:ext>
            </a:extLst>
          </p:cNvPr>
          <p:cNvSpPr txBox="1"/>
          <p:nvPr/>
        </p:nvSpPr>
        <p:spPr>
          <a:xfrm>
            <a:off x="581888" y="4510515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3BEECFF3-02BB-479B-97AD-7C5CF6704AB9}"/>
              </a:ext>
            </a:extLst>
          </p:cNvPr>
          <p:cNvSpPr txBox="1"/>
          <p:nvPr/>
        </p:nvSpPr>
        <p:spPr>
          <a:xfrm>
            <a:off x="1539632" y="4564175"/>
            <a:ext cx="44577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HALUAN KESKUSTELLA PSYKOLOGIN KANSSA</a:t>
            </a:r>
          </a:p>
        </p:txBody>
      </p:sp>
      <p:pic>
        <p:nvPicPr>
          <p:cNvPr id="22" name="Kuva 21" descr="Henkilö makaa sohvalla, vieressä psykologi tekee muistiinpanoja.">
            <a:extLst>
              <a:ext uri="{FF2B5EF4-FFF2-40B4-BE49-F238E27FC236}">
                <a16:creationId xmlns:a16="http://schemas.microsoft.com/office/drawing/2014/main" id="{BE8A9E2C-B1A6-4169-8315-198C403DA9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271" y="4573024"/>
            <a:ext cx="858978" cy="838623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7660B856-1AF1-4D08-9669-BB082458EEEC}"/>
              </a:ext>
            </a:extLst>
          </p:cNvPr>
          <p:cNvSpPr txBox="1"/>
          <p:nvPr/>
        </p:nvSpPr>
        <p:spPr>
          <a:xfrm>
            <a:off x="581888" y="3506861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35C613F5-8C42-4781-A96D-720CD8AC0FB8}"/>
              </a:ext>
            </a:extLst>
          </p:cNvPr>
          <p:cNvSpPr txBox="1"/>
          <p:nvPr/>
        </p:nvSpPr>
        <p:spPr>
          <a:xfrm>
            <a:off x="1499752" y="3546178"/>
            <a:ext cx="44577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HALUAN KESKUSTELLA PAPIN KANSSA</a:t>
            </a:r>
          </a:p>
        </p:txBody>
      </p:sp>
      <p:pic>
        <p:nvPicPr>
          <p:cNvPr id="18" name="Kuva 17" descr="Pappi, risti kaulassa.">
            <a:extLst>
              <a:ext uri="{FF2B5EF4-FFF2-40B4-BE49-F238E27FC236}">
                <a16:creationId xmlns:a16="http://schemas.microsoft.com/office/drawing/2014/main" id="{99914EFA-D521-48C3-8023-28283ADDE5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153" y="3590442"/>
            <a:ext cx="749165" cy="78271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084CAFDE-42B5-4F9C-9DD6-F012D6A41A3F}"/>
              </a:ext>
            </a:extLst>
          </p:cNvPr>
          <p:cNvSpPr txBox="1"/>
          <p:nvPr/>
        </p:nvSpPr>
        <p:spPr>
          <a:xfrm>
            <a:off x="581888" y="2503207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D1574019-404B-467F-A89E-C63F2D2BDAFD}"/>
              </a:ext>
            </a:extLst>
          </p:cNvPr>
          <p:cNvSpPr txBox="1"/>
          <p:nvPr/>
        </p:nvSpPr>
        <p:spPr>
          <a:xfrm>
            <a:off x="1679855" y="2526984"/>
            <a:ext cx="4249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HALUAN KESKUSTELLA PERHEENI KANSSA</a:t>
            </a:r>
          </a:p>
        </p:txBody>
      </p:sp>
      <p:pic>
        <p:nvPicPr>
          <p:cNvPr id="14" name="Kuva 13" descr="Isä, äiti ja kaksi lasta.">
            <a:extLst>
              <a:ext uri="{FF2B5EF4-FFF2-40B4-BE49-F238E27FC236}">
                <a16:creationId xmlns:a16="http://schemas.microsoft.com/office/drawing/2014/main" id="{86CC8BE4-F1C1-48A9-A333-9179211375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423" y="2544925"/>
            <a:ext cx="1004453" cy="830605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E437C0D0-70FF-40C4-9C3B-83F215905FA5}"/>
              </a:ext>
            </a:extLst>
          </p:cNvPr>
          <p:cNvSpPr txBox="1"/>
          <p:nvPr/>
        </p:nvSpPr>
        <p:spPr>
          <a:xfrm>
            <a:off x="581888" y="1499553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A331A6F6-F3B3-45F2-89A3-EFA3B21BA163}"/>
              </a:ext>
            </a:extLst>
          </p:cNvPr>
          <p:cNvSpPr txBox="1"/>
          <p:nvPr/>
        </p:nvSpPr>
        <p:spPr>
          <a:xfrm>
            <a:off x="1274617" y="1490793"/>
            <a:ext cx="4655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HALUAN KESKUSTELLA LÄÄKÄRIN KANSSA</a:t>
            </a:r>
          </a:p>
        </p:txBody>
      </p:sp>
      <p:pic>
        <p:nvPicPr>
          <p:cNvPr id="23" name="Kuva 22" descr="Lääkäri.">
            <a:extLst>
              <a:ext uri="{FF2B5EF4-FFF2-40B4-BE49-F238E27FC236}">
                <a16:creationId xmlns:a16="http://schemas.microsoft.com/office/drawing/2014/main" id="{FC39E7F4-89F0-4280-A8BA-FE7CFA2F77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8122" y="1522300"/>
            <a:ext cx="370627" cy="844871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F5E13C88-F5DD-4AF4-B98B-B78A5B631D5D}"/>
              </a:ext>
            </a:extLst>
          </p:cNvPr>
          <p:cNvSpPr txBox="1"/>
          <p:nvPr/>
        </p:nvSpPr>
        <p:spPr>
          <a:xfrm>
            <a:off x="581888" y="495899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85253770-3AF4-4A87-ACAD-1E175668B010}"/>
              </a:ext>
            </a:extLst>
          </p:cNvPr>
          <p:cNvSpPr txBox="1"/>
          <p:nvPr/>
        </p:nvSpPr>
        <p:spPr>
          <a:xfrm>
            <a:off x="1288476" y="522686"/>
            <a:ext cx="4655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TOIVON ETTÄ JÄÄT VIERELLENI KESKUSTELEMAAN HETKEKSI</a:t>
            </a:r>
          </a:p>
        </p:txBody>
      </p:sp>
      <p:pic>
        <p:nvPicPr>
          <p:cNvPr id="26" name="Kuva 25" descr="Henkilö osoittaa sinua.">
            <a:extLst>
              <a:ext uri="{FF2B5EF4-FFF2-40B4-BE49-F238E27FC236}">
                <a16:creationId xmlns:a16="http://schemas.microsoft.com/office/drawing/2014/main" id="{656DD0A2-70C7-4260-8E5B-DE58B40127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4647" y="539083"/>
            <a:ext cx="520416" cy="758635"/>
          </a:xfrm>
          <a:prstGeom prst="rect">
            <a:avLst/>
          </a:prstGeom>
        </p:spPr>
      </p:pic>
      <p:sp>
        <p:nvSpPr>
          <p:cNvPr id="34" name="Suorakulmio 33">
            <a:extLst>
              <a:ext uri="{FF2B5EF4-FFF2-40B4-BE49-F238E27FC236}">
                <a16:creationId xmlns:a16="http://schemas.microsoft.com/office/drawing/2014/main" id="{3522B56F-2F21-4339-A269-67F831CDC47B}"/>
              </a:ext>
            </a:extLst>
          </p:cNvPr>
          <p:cNvSpPr/>
          <p:nvPr/>
        </p:nvSpPr>
        <p:spPr>
          <a:xfrm>
            <a:off x="5972785" y="4269830"/>
            <a:ext cx="872836" cy="911535"/>
          </a:xfrm>
          <a:prstGeom prst="rect">
            <a:avLst/>
          </a:prstGeom>
          <a:solidFill>
            <a:srgbClr val="E8D9F3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1" name="Suora yhdysviiva 20" descr="Pystyviiva leikkauskohtaa varten.">
            <a:extLst>
              <a:ext uri="{FF2B5EF4-FFF2-40B4-BE49-F238E27FC236}">
                <a16:creationId xmlns:a16="http://schemas.microsoft.com/office/drawing/2014/main" id="{C970A21B-2869-42EB-BAE0-93AAD94F133D}"/>
              </a:ext>
            </a:extLst>
          </p:cNvPr>
          <p:cNvCxnSpPr/>
          <p:nvPr/>
        </p:nvCxnSpPr>
        <p:spPr>
          <a:xfrm>
            <a:off x="5985167" y="-2"/>
            <a:ext cx="10388" cy="1004454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A431A890-8A6F-4066-9F5E-632113A5A7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2"/>
            <a:ext cx="598516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HALUAN KESKUSTELLA</a:t>
            </a:r>
          </a:p>
        </p:txBody>
      </p:sp>
    </p:spTree>
    <p:extLst>
      <p:ext uri="{BB962C8B-B14F-4D97-AF65-F5344CB8AC3E}">
        <p14:creationId xmlns:p14="http://schemas.microsoft.com/office/powerpoint/2010/main" val="2798822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orakulmio 18">
            <a:extLst>
              <a:ext uri="{FF2B5EF4-FFF2-40B4-BE49-F238E27FC236}">
                <a16:creationId xmlns:a16="http://schemas.microsoft.com/office/drawing/2014/main" id="{56218DEC-8747-4666-9C3B-C7968ACE57A2}"/>
              </a:ext>
            </a:extLst>
          </p:cNvPr>
          <p:cNvSpPr/>
          <p:nvPr/>
        </p:nvSpPr>
        <p:spPr>
          <a:xfrm>
            <a:off x="-1" y="9412822"/>
            <a:ext cx="6021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 err="1"/>
              <a:t>Tikoteekin</a:t>
            </a:r>
            <a:r>
              <a:rPr lang="fi-FI" sz="1200" dirty="0"/>
              <a:t> kehittämä (www.kehitysvammaliitto.fi/tikoteekki). Kuvat: </a:t>
            </a:r>
            <a:r>
              <a:rPr lang="sv-FI" sz="1200" dirty="0"/>
              <a:t>kuvapankki.papunet.net, </a:t>
            </a:r>
            <a:r>
              <a:rPr lang="fi-FI" sz="1200" dirty="0"/>
              <a:t>Lähde: </a:t>
            </a:r>
            <a:r>
              <a:rPr lang="fi-FI" sz="1200" dirty="0">
                <a:hlinkClick r:id="rId2"/>
              </a:rPr>
              <a:t>http://papunet.net/materiaalia/viestiapuri-sairaalaan</a:t>
            </a:r>
            <a:r>
              <a:rPr lang="fi-FI" sz="1200" dirty="0"/>
              <a:t> </a:t>
            </a: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1D2F844E-4C1F-4D5F-9228-FF925E8733A8}"/>
              </a:ext>
            </a:extLst>
          </p:cNvPr>
          <p:cNvSpPr txBox="1"/>
          <p:nvPr/>
        </p:nvSpPr>
        <p:spPr>
          <a:xfrm>
            <a:off x="4465393" y="8531245"/>
            <a:ext cx="1451281" cy="90054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37480FC1-72CD-4B4D-98E3-EA0ABE5AB120}"/>
              </a:ext>
            </a:extLst>
          </p:cNvPr>
          <p:cNvSpPr txBox="1"/>
          <p:nvPr/>
        </p:nvSpPr>
        <p:spPr>
          <a:xfrm>
            <a:off x="4438465" y="8676856"/>
            <a:ext cx="1477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>
                <a:solidFill>
                  <a:schemeClr val="bg1"/>
                </a:solidFill>
              </a:rPr>
              <a:t>EI</a:t>
            </a: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2AAED073-632C-41AD-8043-F53D96DAB8FF}"/>
              </a:ext>
            </a:extLst>
          </p:cNvPr>
          <p:cNvSpPr txBox="1"/>
          <p:nvPr/>
        </p:nvSpPr>
        <p:spPr>
          <a:xfrm>
            <a:off x="1737431" y="8534716"/>
            <a:ext cx="2552652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B69C83E2-A46C-40AF-9665-258B31BAF0F8}"/>
              </a:ext>
            </a:extLst>
          </p:cNvPr>
          <p:cNvSpPr txBox="1"/>
          <p:nvPr/>
        </p:nvSpPr>
        <p:spPr>
          <a:xfrm>
            <a:off x="1760990" y="8725663"/>
            <a:ext cx="2553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JOTAIN MUUTA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BBB10D08-3D51-443C-8E29-7EE0C9213C1F}"/>
              </a:ext>
            </a:extLst>
          </p:cNvPr>
          <p:cNvSpPr txBox="1"/>
          <p:nvPr/>
        </p:nvSpPr>
        <p:spPr>
          <a:xfrm>
            <a:off x="110840" y="8532255"/>
            <a:ext cx="1451281" cy="90054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16AB7BBD-C7FF-4BA9-A4B1-CB661703ADDF}"/>
              </a:ext>
            </a:extLst>
          </p:cNvPr>
          <p:cNvSpPr txBox="1"/>
          <p:nvPr/>
        </p:nvSpPr>
        <p:spPr>
          <a:xfrm>
            <a:off x="84822" y="8656388"/>
            <a:ext cx="1477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>
                <a:solidFill>
                  <a:schemeClr val="bg1"/>
                </a:solidFill>
              </a:rPr>
              <a:t>KYLLÄ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9BB12314-C529-4D15-B1C7-1BA68EF6A261}"/>
              </a:ext>
            </a:extLst>
          </p:cNvPr>
          <p:cNvSpPr txBox="1"/>
          <p:nvPr/>
        </p:nvSpPr>
        <p:spPr>
          <a:xfrm>
            <a:off x="581888" y="7555468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925A7F9-483B-44B9-837E-584367252470}"/>
              </a:ext>
            </a:extLst>
          </p:cNvPr>
          <p:cNvSpPr txBox="1"/>
          <p:nvPr/>
        </p:nvSpPr>
        <p:spPr>
          <a:xfrm>
            <a:off x="581888" y="6552896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E5B1C60-5F5A-4621-9CA9-852177D2BE71}"/>
              </a:ext>
            </a:extLst>
          </p:cNvPr>
          <p:cNvSpPr txBox="1"/>
          <p:nvPr/>
        </p:nvSpPr>
        <p:spPr>
          <a:xfrm>
            <a:off x="581888" y="5550324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A00E8E59-78D8-417F-B297-EE8669D9B42D}"/>
              </a:ext>
            </a:extLst>
          </p:cNvPr>
          <p:cNvSpPr txBox="1"/>
          <p:nvPr/>
        </p:nvSpPr>
        <p:spPr>
          <a:xfrm>
            <a:off x="1557299" y="5541836"/>
            <a:ext cx="4413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HALUAN LAATIA HOITOTESTAMENTIN</a:t>
            </a:r>
          </a:p>
        </p:txBody>
      </p:sp>
      <p:pic>
        <p:nvPicPr>
          <p:cNvPr id="13" name="Kuva 12" descr="Asiakirja, jota allekirjoitetaan.">
            <a:extLst>
              <a:ext uri="{FF2B5EF4-FFF2-40B4-BE49-F238E27FC236}">
                <a16:creationId xmlns:a16="http://schemas.microsoft.com/office/drawing/2014/main" id="{5A27C5F7-3A5E-4066-B334-D1F513663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95" y="5657523"/>
            <a:ext cx="625504" cy="722733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6A7BB746-2940-4B05-8389-EBBCA6870454}"/>
              </a:ext>
            </a:extLst>
          </p:cNvPr>
          <p:cNvSpPr txBox="1"/>
          <p:nvPr/>
        </p:nvSpPr>
        <p:spPr>
          <a:xfrm>
            <a:off x="581888" y="4547752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07CE6925-FF1B-4C06-B542-C35971376AB4}"/>
              </a:ext>
            </a:extLst>
          </p:cNvPr>
          <p:cNvSpPr txBox="1"/>
          <p:nvPr/>
        </p:nvSpPr>
        <p:spPr>
          <a:xfrm>
            <a:off x="1306866" y="4545321"/>
            <a:ext cx="4561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KERRO PERHEELLENI ETTÄ RAKASTAN HEITÄ</a:t>
            </a:r>
          </a:p>
        </p:txBody>
      </p:sp>
      <p:pic>
        <p:nvPicPr>
          <p:cNvPr id="18" name="Kuva 17" descr="Iso punainen sydän.">
            <a:extLst>
              <a:ext uri="{FF2B5EF4-FFF2-40B4-BE49-F238E27FC236}">
                <a16:creationId xmlns:a16="http://schemas.microsoft.com/office/drawing/2014/main" id="{792A5B4B-8C8F-4822-941D-1654A13CE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537" y="4619813"/>
            <a:ext cx="790490" cy="794403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7660B856-1AF1-4D08-9669-BB082458EEEC}"/>
              </a:ext>
            </a:extLst>
          </p:cNvPr>
          <p:cNvSpPr txBox="1"/>
          <p:nvPr/>
        </p:nvSpPr>
        <p:spPr>
          <a:xfrm>
            <a:off x="581888" y="3545180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D4C0998B-B619-4B03-8324-183637619ACB}"/>
              </a:ext>
            </a:extLst>
          </p:cNvPr>
          <p:cNvSpPr txBox="1"/>
          <p:nvPr/>
        </p:nvSpPr>
        <p:spPr>
          <a:xfrm>
            <a:off x="1456027" y="3537384"/>
            <a:ext cx="4378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MITEN LÄHEISENI PÄRJÄÄVÄT</a:t>
            </a:r>
          </a:p>
        </p:txBody>
      </p:sp>
      <p:pic>
        <p:nvPicPr>
          <p:cNvPr id="16" name="Kuva 15" descr="Isä, äiti ja kaksi lasta.">
            <a:extLst>
              <a:ext uri="{FF2B5EF4-FFF2-40B4-BE49-F238E27FC236}">
                <a16:creationId xmlns:a16="http://schemas.microsoft.com/office/drawing/2014/main" id="{4E6A4D0F-EA85-4259-9089-EBF7EB7F2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04" y="3623412"/>
            <a:ext cx="947617" cy="775745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084CAFDE-42B5-4F9C-9DD6-F012D6A41A3F}"/>
              </a:ext>
            </a:extLst>
          </p:cNvPr>
          <p:cNvSpPr txBox="1"/>
          <p:nvPr/>
        </p:nvSpPr>
        <p:spPr>
          <a:xfrm>
            <a:off x="581888" y="2542608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6F7A09DA-786B-436B-B22D-4C98C128E1C2}"/>
              </a:ext>
            </a:extLst>
          </p:cNvPr>
          <p:cNvSpPr txBox="1"/>
          <p:nvPr/>
        </p:nvSpPr>
        <p:spPr>
          <a:xfrm>
            <a:off x="1586265" y="2545308"/>
            <a:ext cx="4329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KUKA PITÄÄ HUOLEN KODISTA JA LASKUISTA?</a:t>
            </a:r>
            <a:endParaRPr lang="fi-FI" dirty="0"/>
          </a:p>
        </p:txBody>
      </p:sp>
      <p:pic>
        <p:nvPicPr>
          <p:cNvPr id="36" name="Kuva 35" descr="Talo kehyksen sisällä.">
            <a:extLst>
              <a:ext uri="{FF2B5EF4-FFF2-40B4-BE49-F238E27FC236}">
                <a16:creationId xmlns:a16="http://schemas.microsoft.com/office/drawing/2014/main" id="{E848F9D6-B5AB-4302-9DA7-1331BDE06A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080" y="2606595"/>
            <a:ext cx="820777" cy="747493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E437C0D0-70FF-40C4-9C3B-83F215905FA5}"/>
              </a:ext>
            </a:extLst>
          </p:cNvPr>
          <p:cNvSpPr txBox="1"/>
          <p:nvPr/>
        </p:nvSpPr>
        <p:spPr>
          <a:xfrm>
            <a:off x="581888" y="1540036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6125638C-F1D6-4755-B1B0-BBE2E590482C}"/>
              </a:ext>
            </a:extLst>
          </p:cNvPr>
          <p:cNvSpPr txBox="1"/>
          <p:nvPr/>
        </p:nvSpPr>
        <p:spPr>
          <a:xfrm>
            <a:off x="1981199" y="1755746"/>
            <a:ext cx="3962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MISSÄ LÄHEISENI OVAT?</a:t>
            </a:r>
            <a:endParaRPr lang="fi-FI" dirty="0"/>
          </a:p>
        </p:txBody>
      </p:sp>
      <p:pic>
        <p:nvPicPr>
          <p:cNvPr id="34" name="Kuva 33" descr="Isä, äiti ja kaksi lasta.">
            <a:extLst>
              <a:ext uri="{FF2B5EF4-FFF2-40B4-BE49-F238E27FC236}">
                <a16:creationId xmlns:a16="http://schemas.microsoft.com/office/drawing/2014/main" id="{9E219AD3-DA12-4F36-9E09-6C09A6674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530" y="1610239"/>
            <a:ext cx="947617" cy="775745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F5E13C88-F5DD-4AF4-B98B-B78A5B631D5D}"/>
              </a:ext>
            </a:extLst>
          </p:cNvPr>
          <p:cNvSpPr txBox="1"/>
          <p:nvPr/>
        </p:nvSpPr>
        <p:spPr>
          <a:xfrm>
            <a:off x="581888" y="537464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31" name="Tekstiruutu 30">
            <a:extLst>
              <a:ext uri="{FF2B5EF4-FFF2-40B4-BE49-F238E27FC236}">
                <a16:creationId xmlns:a16="http://schemas.microsoft.com/office/drawing/2014/main" id="{4C441CF8-0DA1-4C0F-9A61-DDF2E7ABF953}"/>
              </a:ext>
            </a:extLst>
          </p:cNvPr>
          <p:cNvSpPr txBox="1"/>
          <p:nvPr/>
        </p:nvSpPr>
        <p:spPr>
          <a:xfrm>
            <a:off x="1662147" y="580797"/>
            <a:ext cx="4253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MITÄ MINULLE TAPAHTUU / ON TAPAHTUNUT</a:t>
            </a:r>
          </a:p>
        </p:txBody>
      </p:sp>
      <p:pic>
        <p:nvPicPr>
          <p:cNvPr id="32" name="Kuva 31" descr="Iso kysymysmerkki.">
            <a:extLst>
              <a:ext uri="{FF2B5EF4-FFF2-40B4-BE49-F238E27FC236}">
                <a16:creationId xmlns:a16="http://schemas.microsoft.com/office/drawing/2014/main" id="{55C47300-83E7-429C-A6B8-180A85EB22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551" y="601966"/>
            <a:ext cx="593369" cy="814838"/>
          </a:xfrm>
          <a:prstGeom prst="rect">
            <a:avLst/>
          </a:prstGeom>
        </p:spPr>
      </p:pic>
      <p:sp>
        <p:nvSpPr>
          <p:cNvPr id="20" name="Suorakulmio 19">
            <a:extLst>
              <a:ext uri="{FF2B5EF4-FFF2-40B4-BE49-F238E27FC236}">
                <a16:creationId xmlns:a16="http://schemas.microsoft.com/office/drawing/2014/main" id="{36A0EC1A-79F7-4A3E-B6E5-D0B825DC186B}"/>
              </a:ext>
            </a:extLst>
          </p:cNvPr>
          <p:cNvSpPr/>
          <p:nvPr/>
        </p:nvSpPr>
        <p:spPr>
          <a:xfrm>
            <a:off x="5965376" y="5303933"/>
            <a:ext cx="872836" cy="9115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2" name="Suora yhdysviiva 11" descr="Pystyviiva leikkauskohtaa varten.">
            <a:extLst>
              <a:ext uri="{FF2B5EF4-FFF2-40B4-BE49-F238E27FC236}">
                <a16:creationId xmlns:a16="http://schemas.microsoft.com/office/drawing/2014/main" id="{2982DEB5-5A40-4595-B337-FEF6127A3FC2}"/>
              </a:ext>
            </a:extLst>
          </p:cNvPr>
          <p:cNvCxnSpPr/>
          <p:nvPr/>
        </p:nvCxnSpPr>
        <p:spPr>
          <a:xfrm>
            <a:off x="5985167" y="-2"/>
            <a:ext cx="10388" cy="1004454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A431A890-8A6F-4066-9F5E-632113A5A7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2"/>
            <a:ext cx="5971314" cy="478737"/>
          </a:xfrm>
          <a:prstGeom prst="rect">
            <a:avLst/>
          </a:prstGeom>
          <a:solidFill>
            <a:srgbClr val="E8D9F3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MUITA TÄRKEITÄ ASIOITA</a:t>
            </a:r>
          </a:p>
        </p:txBody>
      </p:sp>
    </p:spTree>
    <p:extLst>
      <p:ext uri="{BB962C8B-B14F-4D97-AF65-F5344CB8AC3E}">
        <p14:creationId xmlns:p14="http://schemas.microsoft.com/office/powerpoint/2010/main" val="1652038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16">
            <a:extLst>
              <a:ext uri="{FF2B5EF4-FFF2-40B4-BE49-F238E27FC236}">
                <a16:creationId xmlns:a16="http://schemas.microsoft.com/office/drawing/2014/main" id="{A7A7C611-E05C-41F9-BBB5-8F7425BC4833}"/>
              </a:ext>
            </a:extLst>
          </p:cNvPr>
          <p:cNvSpPr/>
          <p:nvPr/>
        </p:nvSpPr>
        <p:spPr>
          <a:xfrm>
            <a:off x="-1" y="9412822"/>
            <a:ext cx="6021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 err="1"/>
              <a:t>Tikoteekin</a:t>
            </a:r>
            <a:r>
              <a:rPr lang="fi-FI" sz="1200" dirty="0"/>
              <a:t> kehittämä (www.kehitysvammaliitto.fi/tikoteekki). Kuvat: </a:t>
            </a:r>
            <a:r>
              <a:rPr lang="sv-FI" sz="1200" dirty="0"/>
              <a:t>kuvapankki.papunet.net, </a:t>
            </a:r>
            <a:r>
              <a:rPr lang="fi-FI" sz="1200" dirty="0"/>
              <a:t>Lähde: </a:t>
            </a:r>
            <a:r>
              <a:rPr lang="fi-FI" sz="1200" dirty="0">
                <a:hlinkClick r:id="rId2"/>
              </a:rPr>
              <a:t>http://papunet.net/materiaalia/viestiapuri-sairaalaan</a:t>
            </a:r>
            <a:r>
              <a:rPr lang="fi-FI" sz="1200" dirty="0"/>
              <a:t> </a:t>
            </a:r>
          </a:p>
        </p:txBody>
      </p:sp>
      <p:pic>
        <p:nvPicPr>
          <p:cNvPr id="18" name="Kuva 17" descr="Neljät kasvot naurava, hymyilevä, totinen ja itkevä. Viivan alla numerot yhdestä neljään.">
            <a:extLst>
              <a:ext uri="{FF2B5EF4-FFF2-40B4-BE49-F238E27FC236}">
                <a16:creationId xmlns:a16="http://schemas.microsoft.com/office/drawing/2014/main" id="{A7E2762E-241A-4C56-998E-B4216CA91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88" y="7005960"/>
            <a:ext cx="5575193" cy="2227166"/>
          </a:xfrm>
          <a:prstGeom prst="rect">
            <a:avLst/>
          </a:prstGeom>
        </p:spPr>
      </p:pic>
      <p:sp>
        <p:nvSpPr>
          <p:cNvPr id="25" name="Tekstiruutu 24">
            <a:extLst>
              <a:ext uri="{FF2B5EF4-FFF2-40B4-BE49-F238E27FC236}">
                <a16:creationId xmlns:a16="http://schemas.microsoft.com/office/drawing/2014/main" id="{D939B52C-D1DE-4BE1-949A-F0ADD7E7A88C}"/>
              </a:ext>
            </a:extLst>
          </p:cNvPr>
          <p:cNvSpPr txBox="1"/>
          <p:nvPr/>
        </p:nvSpPr>
        <p:spPr>
          <a:xfrm>
            <a:off x="396949" y="6627628"/>
            <a:ext cx="3360377" cy="378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TUNNEMITTARI: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E5B1C60-5F5A-4621-9CA9-852177D2BE71}"/>
              </a:ext>
            </a:extLst>
          </p:cNvPr>
          <p:cNvSpPr txBox="1"/>
          <p:nvPr/>
        </p:nvSpPr>
        <p:spPr>
          <a:xfrm>
            <a:off x="581888" y="5533004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74B94AEA-A19F-4161-8010-4C81847D00F1}"/>
              </a:ext>
            </a:extLst>
          </p:cNvPr>
          <p:cNvSpPr txBox="1"/>
          <p:nvPr/>
        </p:nvSpPr>
        <p:spPr>
          <a:xfrm>
            <a:off x="1699943" y="5681540"/>
            <a:ext cx="4195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OLEN VÄSYNYT</a:t>
            </a:r>
          </a:p>
        </p:txBody>
      </p:sp>
      <p:pic>
        <p:nvPicPr>
          <p:cNvPr id="27" name="Kuva 26" descr="Haukotteleva henkilö.">
            <a:extLst>
              <a:ext uri="{FF2B5EF4-FFF2-40B4-BE49-F238E27FC236}">
                <a16:creationId xmlns:a16="http://schemas.microsoft.com/office/drawing/2014/main" id="{BDBC0260-9791-431C-A9A3-BCEE2E2AF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949" y="5607352"/>
            <a:ext cx="686425" cy="796547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6A7BB746-2940-4B05-8389-EBBCA6870454}"/>
              </a:ext>
            </a:extLst>
          </p:cNvPr>
          <p:cNvSpPr txBox="1"/>
          <p:nvPr/>
        </p:nvSpPr>
        <p:spPr>
          <a:xfrm>
            <a:off x="581888" y="4533896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EC098E23-D478-4ACB-A1A7-D920FD90ACD3}"/>
              </a:ext>
            </a:extLst>
          </p:cNvPr>
          <p:cNvSpPr txBox="1"/>
          <p:nvPr/>
        </p:nvSpPr>
        <p:spPr>
          <a:xfrm>
            <a:off x="1800132" y="4676910"/>
            <a:ext cx="4195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OLEN HELPOTTUNUT</a:t>
            </a:r>
          </a:p>
        </p:txBody>
      </p:sp>
      <p:pic>
        <p:nvPicPr>
          <p:cNvPr id="22" name="Kuva 21" descr="Huutomerkki ja peukku ylös.">
            <a:extLst>
              <a:ext uri="{FF2B5EF4-FFF2-40B4-BE49-F238E27FC236}">
                <a16:creationId xmlns:a16="http://schemas.microsoft.com/office/drawing/2014/main" id="{479D6C50-DAF5-420E-BBF0-D6D5D747A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443" y="4577143"/>
            <a:ext cx="848615" cy="766491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7660B856-1AF1-4D08-9669-BB082458EEEC}"/>
              </a:ext>
            </a:extLst>
          </p:cNvPr>
          <p:cNvSpPr txBox="1"/>
          <p:nvPr/>
        </p:nvSpPr>
        <p:spPr>
          <a:xfrm>
            <a:off x="581888" y="3534788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FC163E1-2705-400F-B522-DC00B74E85E9}"/>
              </a:ext>
            </a:extLst>
          </p:cNvPr>
          <p:cNvSpPr txBox="1"/>
          <p:nvPr/>
        </p:nvSpPr>
        <p:spPr>
          <a:xfrm>
            <a:off x="1602958" y="3699784"/>
            <a:ext cx="4326790" cy="542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NYT ON KAIKKI HYVIN</a:t>
            </a:r>
          </a:p>
        </p:txBody>
      </p:sp>
      <p:pic>
        <p:nvPicPr>
          <p:cNvPr id="9" name="Kuva 8" descr="Henkilö näyttää peukkua.">
            <a:extLst>
              <a:ext uri="{FF2B5EF4-FFF2-40B4-BE49-F238E27FC236}">
                <a16:creationId xmlns:a16="http://schemas.microsoft.com/office/drawing/2014/main" id="{F7A905BB-BE2C-4235-A315-510B4D8F3B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239" y="3569155"/>
            <a:ext cx="686425" cy="84684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084CAFDE-42B5-4F9C-9DD6-F012D6A41A3F}"/>
              </a:ext>
            </a:extLst>
          </p:cNvPr>
          <p:cNvSpPr txBox="1"/>
          <p:nvPr/>
        </p:nvSpPr>
        <p:spPr>
          <a:xfrm>
            <a:off x="581888" y="2535680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8A21AF02-8CB2-413D-A6FD-8CACFB1C69F1}"/>
              </a:ext>
            </a:extLst>
          </p:cNvPr>
          <p:cNvSpPr txBox="1"/>
          <p:nvPr/>
        </p:nvSpPr>
        <p:spPr>
          <a:xfrm>
            <a:off x="1519854" y="2719045"/>
            <a:ext cx="4409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MINUA PELOTTAA</a:t>
            </a:r>
          </a:p>
        </p:txBody>
      </p:sp>
      <p:pic>
        <p:nvPicPr>
          <p:cNvPr id="16" name="Kuva 15" descr="Pelokkaat kasvot.">
            <a:extLst>
              <a:ext uri="{FF2B5EF4-FFF2-40B4-BE49-F238E27FC236}">
                <a16:creationId xmlns:a16="http://schemas.microsoft.com/office/drawing/2014/main" id="{303C4F39-26E5-4C33-8E95-B66E9621D1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884" y="2626825"/>
            <a:ext cx="728780" cy="725208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E437C0D0-70FF-40C4-9C3B-83F215905FA5}"/>
              </a:ext>
            </a:extLst>
          </p:cNvPr>
          <p:cNvSpPr txBox="1"/>
          <p:nvPr/>
        </p:nvSpPr>
        <p:spPr>
          <a:xfrm>
            <a:off x="581888" y="1536572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1A0B6503-477B-43C0-80FF-87FCD38A6098}"/>
              </a:ext>
            </a:extLst>
          </p:cNvPr>
          <p:cNvSpPr txBox="1"/>
          <p:nvPr/>
        </p:nvSpPr>
        <p:spPr>
          <a:xfrm>
            <a:off x="1395762" y="1518734"/>
            <a:ext cx="4561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OLEN HUOLESTUNUT / AHDISTAA</a:t>
            </a:r>
          </a:p>
        </p:txBody>
      </p:sp>
      <p:pic>
        <p:nvPicPr>
          <p:cNvPr id="24" name="Kuva 23" descr="Henkilö nojaa päähänsä, ajatuskuplassa huutomerkki ja kysymysmerkki.">
            <a:extLst>
              <a:ext uri="{FF2B5EF4-FFF2-40B4-BE49-F238E27FC236}">
                <a16:creationId xmlns:a16="http://schemas.microsoft.com/office/drawing/2014/main" id="{722B1083-3FDA-4CA8-A529-E092179F74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885" y="1573396"/>
            <a:ext cx="769428" cy="84478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F5E13C88-F5DD-4AF4-B98B-B78A5B631D5D}"/>
              </a:ext>
            </a:extLst>
          </p:cNvPr>
          <p:cNvSpPr txBox="1"/>
          <p:nvPr/>
        </p:nvSpPr>
        <p:spPr>
          <a:xfrm>
            <a:off x="581888" y="537464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68FAAF11-9A52-477E-B4B5-D72FFF3ED9E3}"/>
              </a:ext>
            </a:extLst>
          </p:cNvPr>
          <p:cNvSpPr txBox="1"/>
          <p:nvPr/>
        </p:nvSpPr>
        <p:spPr>
          <a:xfrm>
            <a:off x="1368052" y="744345"/>
            <a:ext cx="4561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OLEN MASENTUNUT</a:t>
            </a:r>
          </a:p>
        </p:txBody>
      </p:sp>
      <p:pic>
        <p:nvPicPr>
          <p:cNvPr id="23" name="Kuva 22" descr="Surullinen henkilö, pään päällä harmaa pilvi.">
            <a:extLst>
              <a:ext uri="{FF2B5EF4-FFF2-40B4-BE49-F238E27FC236}">
                <a16:creationId xmlns:a16="http://schemas.microsoft.com/office/drawing/2014/main" id="{66F8C117-095A-4D4C-B76F-07E7AAEA5F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884" y="578835"/>
            <a:ext cx="857943" cy="787680"/>
          </a:xfrm>
          <a:prstGeom prst="rect">
            <a:avLst/>
          </a:prstGeom>
        </p:spPr>
      </p:pic>
      <p:sp>
        <p:nvSpPr>
          <p:cNvPr id="19" name="Suorakulmio 18">
            <a:extLst>
              <a:ext uri="{FF2B5EF4-FFF2-40B4-BE49-F238E27FC236}">
                <a16:creationId xmlns:a16="http://schemas.microsoft.com/office/drawing/2014/main" id="{388B1A48-6BE9-4E15-A421-0495B095093A}"/>
              </a:ext>
            </a:extLst>
          </p:cNvPr>
          <p:cNvSpPr/>
          <p:nvPr/>
        </p:nvSpPr>
        <p:spPr>
          <a:xfrm>
            <a:off x="5972142" y="6356955"/>
            <a:ext cx="872836" cy="9115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2982DEB5-5A40-4595-B337-FEF6127A3FC2}"/>
              </a:ext>
            </a:extLst>
          </p:cNvPr>
          <p:cNvCxnSpPr/>
          <p:nvPr/>
        </p:nvCxnSpPr>
        <p:spPr>
          <a:xfrm>
            <a:off x="5985167" y="-2"/>
            <a:ext cx="10388" cy="1004454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A431A890-8A6F-4066-9F5E-632113A5A7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2"/>
            <a:ext cx="5971314" cy="4787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TUNNETILAT</a:t>
            </a:r>
          </a:p>
        </p:txBody>
      </p:sp>
    </p:spTree>
    <p:extLst>
      <p:ext uri="{BB962C8B-B14F-4D97-AF65-F5344CB8AC3E}">
        <p14:creationId xmlns:p14="http://schemas.microsoft.com/office/powerpoint/2010/main" val="3917751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uorakulmio 23">
            <a:extLst>
              <a:ext uri="{FF2B5EF4-FFF2-40B4-BE49-F238E27FC236}">
                <a16:creationId xmlns:a16="http://schemas.microsoft.com/office/drawing/2014/main" id="{0B763400-2BC8-4C65-A3E7-74FEF6006D4C}"/>
              </a:ext>
            </a:extLst>
          </p:cNvPr>
          <p:cNvSpPr/>
          <p:nvPr/>
        </p:nvSpPr>
        <p:spPr>
          <a:xfrm>
            <a:off x="-1" y="9412822"/>
            <a:ext cx="6021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 err="1"/>
              <a:t>Tikoteekin</a:t>
            </a:r>
            <a:r>
              <a:rPr lang="fi-FI" sz="1200" dirty="0"/>
              <a:t> kehittämä (www.kehitysvammaliitto.fi/tikoteekki). Kuvat: </a:t>
            </a:r>
            <a:r>
              <a:rPr lang="sv-FI" sz="1200" dirty="0"/>
              <a:t>kuvapankki.papunet.net, </a:t>
            </a:r>
            <a:r>
              <a:rPr lang="fi-FI" sz="1200" dirty="0"/>
              <a:t>Lähde: </a:t>
            </a:r>
            <a:r>
              <a:rPr lang="fi-FI" sz="1200" dirty="0">
                <a:hlinkClick r:id="rId2"/>
              </a:rPr>
              <a:t>http://papunet.net/materiaalia/viestiapuri-sairaalaan</a:t>
            </a:r>
            <a:r>
              <a:rPr lang="fi-FI" sz="1200" dirty="0"/>
              <a:t> 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632A44CC-D453-4625-A690-4138B04452CF}"/>
              </a:ext>
            </a:extLst>
          </p:cNvPr>
          <p:cNvSpPr/>
          <p:nvPr/>
        </p:nvSpPr>
        <p:spPr>
          <a:xfrm>
            <a:off x="1510147" y="6587836"/>
            <a:ext cx="2843648" cy="27930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2" name="Kuva 21" descr="Epätietoinen henkilö levittelee käsiään, päällä kolme kysymysmerkkiä.">
            <a:extLst>
              <a:ext uri="{FF2B5EF4-FFF2-40B4-BE49-F238E27FC236}">
                <a16:creationId xmlns:a16="http://schemas.microsoft.com/office/drawing/2014/main" id="{EAA84EE5-6B3E-4EC7-B923-836294434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658" y="7639072"/>
            <a:ext cx="1657374" cy="1641739"/>
          </a:xfrm>
          <a:prstGeom prst="rect">
            <a:avLst/>
          </a:prstGeom>
        </p:spPr>
      </p:pic>
      <p:sp>
        <p:nvSpPr>
          <p:cNvPr id="23" name="Tekstiruutu 22">
            <a:extLst>
              <a:ext uri="{FF2B5EF4-FFF2-40B4-BE49-F238E27FC236}">
                <a16:creationId xmlns:a16="http://schemas.microsoft.com/office/drawing/2014/main" id="{78E796A7-F801-4F1B-B826-B72A6E06D385}"/>
              </a:ext>
            </a:extLst>
          </p:cNvPr>
          <p:cNvSpPr txBox="1"/>
          <p:nvPr/>
        </p:nvSpPr>
        <p:spPr>
          <a:xfrm>
            <a:off x="1435680" y="6743458"/>
            <a:ext cx="299258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5800" dirty="0"/>
              <a:t>EN TIEDÄ</a:t>
            </a: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93FBA0F7-0B3C-45E2-829D-059F63040F24}"/>
              </a:ext>
            </a:extLst>
          </p:cNvPr>
          <p:cNvSpPr/>
          <p:nvPr/>
        </p:nvSpPr>
        <p:spPr>
          <a:xfrm>
            <a:off x="1510147" y="3826681"/>
            <a:ext cx="2843648" cy="2647493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0D8661AF-903F-4BA2-87E9-A713C282DAE3}"/>
              </a:ext>
            </a:extLst>
          </p:cNvPr>
          <p:cNvSpPr txBox="1"/>
          <p:nvPr/>
        </p:nvSpPr>
        <p:spPr>
          <a:xfrm>
            <a:off x="1479828" y="4360551"/>
            <a:ext cx="28350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0" dirty="0">
                <a:solidFill>
                  <a:schemeClr val="bg1"/>
                </a:solidFill>
              </a:rPr>
              <a:t>EI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DEAEB442-4145-4AE0-A92C-6037308D759C}"/>
              </a:ext>
            </a:extLst>
          </p:cNvPr>
          <p:cNvSpPr/>
          <p:nvPr/>
        </p:nvSpPr>
        <p:spPr>
          <a:xfrm>
            <a:off x="1510147" y="1098986"/>
            <a:ext cx="2833260" cy="26140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FDDC47F9-F35E-4B0E-975C-3D72ACFE589A}"/>
              </a:ext>
            </a:extLst>
          </p:cNvPr>
          <p:cNvSpPr txBox="1"/>
          <p:nvPr/>
        </p:nvSpPr>
        <p:spPr>
          <a:xfrm>
            <a:off x="1508372" y="1691187"/>
            <a:ext cx="28332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0" dirty="0">
                <a:solidFill>
                  <a:schemeClr val="bg1"/>
                </a:solidFill>
              </a:rPr>
              <a:t>KYLLÄ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DBB8EDAD-2A05-4BCA-9EF0-66D0EF736683}"/>
              </a:ext>
            </a:extLst>
          </p:cNvPr>
          <p:cNvSpPr txBox="1"/>
          <p:nvPr/>
        </p:nvSpPr>
        <p:spPr>
          <a:xfrm>
            <a:off x="62345" y="470274"/>
            <a:ext cx="5912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Kysy minulta kysymyksiä, joihin voin vastata joko </a:t>
            </a:r>
          </a:p>
          <a:p>
            <a:pPr algn="ctr"/>
            <a:r>
              <a:rPr lang="fi-FI" dirty="0"/>
              <a:t>kyllä, ei tai en tiedä.</a:t>
            </a:r>
          </a:p>
        </p:txBody>
      </p:sp>
      <p:sp>
        <p:nvSpPr>
          <p:cNvPr id="25" name="Suorakulmio 24">
            <a:extLst>
              <a:ext uri="{FF2B5EF4-FFF2-40B4-BE49-F238E27FC236}">
                <a16:creationId xmlns:a16="http://schemas.microsoft.com/office/drawing/2014/main" id="{391A15F6-DAF5-4D01-8C7B-0B07320F8023}"/>
              </a:ext>
            </a:extLst>
          </p:cNvPr>
          <p:cNvSpPr/>
          <p:nvPr/>
        </p:nvSpPr>
        <p:spPr>
          <a:xfrm>
            <a:off x="5973969" y="7396941"/>
            <a:ext cx="872836" cy="911535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6" name="Suora yhdysviiva 15" descr="Pystyviiva leikkauskohtaa varten.">
            <a:extLst>
              <a:ext uri="{FF2B5EF4-FFF2-40B4-BE49-F238E27FC236}">
                <a16:creationId xmlns:a16="http://schemas.microsoft.com/office/drawing/2014/main" id="{5555CD78-795A-44AA-B83A-666E1DB18B17}"/>
              </a:ext>
            </a:extLst>
          </p:cNvPr>
          <p:cNvCxnSpPr/>
          <p:nvPr/>
        </p:nvCxnSpPr>
        <p:spPr>
          <a:xfrm>
            <a:off x="5985167" y="-2"/>
            <a:ext cx="10388" cy="1004454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A431A890-8A6F-4066-9F5E-632113A5A7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"/>
            <a:ext cx="598516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VASTAAN KYLLÄ / EI</a:t>
            </a:r>
          </a:p>
        </p:txBody>
      </p:sp>
    </p:spTree>
    <p:extLst>
      <p:ext uri="{BB962C8B-B14F-4D97-AF65-F5344CB8AC3E}">
        <p14:creationId xmlns:p14="http://schemas.microsoft.com/office/powerpoint/2010/main" val="1303053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2334</TotalTime>
  <Words>825</Words>
  <Application>Microsoft Office PowerPoint</Application>
  <PresentationFormat>A4-paperi (210 x 297 mm)</PresentationFormat>
  <Paragraphs>148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Office-teema</vt:lpstr>
      <vt:lpstr>VIESTIAPURI SAIRAALAAN</vt:lpstr>
      <vt:lpstr>Hakemisto</vt:lpstr>
      <vt:lpstr>TARVITSEN APUA</vt:lpstr>
      <vt:lpstr>HALUAN JOTAIN</vt:lpstr>
      <vt:lpstr>MINULLA ON KYSYMYS</vt:lpstr>
      <vt:lpstr>HALUAN KESKUSTELLA</vt:lpstr>
      <vt:lpstr>MUITA TÄRKEITÄ ASIOITA</vt:lpstr>
      <vt:lpstr>TUNNETILAT</vt:lpstr>
      <vt:lpstr>VASTAAN KYLLÄ / EI</vt:lpstr>
      <vt:lpstr>KIRJAINTAULU</vt:lpstr>
      <vt:lpstr>Tyhjiä rivejä omia tarpeita varten, lopussa kyllä, jotain muuta ja ei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Viestiapuri sairaalaan</dc:title>
  <dc:creator>Virpi Yiannakou</dc:creator>
  <cp:lastModifiedBy>Heli Tiainen</cp:lastModifiedBy>
  <cp:revision>85</cp:revision>
  <dcterms:created xsi:type="dcterms:W3CDTF">2020-04-14T11:38:01Z</dcterms:created>
  <dcterms:modified xsi:type="dcterms:W3CDTF">2021-05-07T06:13:35Z</dcterms:modified>
</cp:coreProperties>
</file>