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906000" cy="6858000" type="A4"/>
  <p:notesSz cx="7104063" cy="10234613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73" autoAdjust="0"/>
    <p:restoredTop sz="86406" autoAdjust="0"/>
  </p:normalViewPr>
  <p:slideViewPr>
    <p:cSldViewPr snapToGrid="0">
      <p:cViewPr varScale="1">
        <p:scale>
          <a:sx n="40" d="100"/>
          <a:sy n="40" d="100"/>
        </p:scale>
        <p:origin x="33" y="669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4842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9677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62798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91180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46312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129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5360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997356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04062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90168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673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C3E58-8993-4C95-9D56-DA831450BACB}" type="datetimeFigureOut">
              <a:rPr lang="sv-FI" smtClean="0"/>
              <a:t>14-10-2021</a:t>
            </a:fld>
            <a:endParaRPr lang="sv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0177F9-DE90-4D87-8D4B-0D541B85222F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211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hyperlink" Target="http://papunet.net/materiaalia/koronaviru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emf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7.png"/><Relationship Id="rId18" Type="http://schemas.openxmlformats.org/officeDocument/2006/relationships/image" Target="../media/image49.png"/><Relationship Id="rId26" Type="http://schemas.openxmlformats.org/officeDocument/2006/relationships/image" Target="../media/image57.png"/><Relationship Id="rId3" Type="http://schemas.openxmlformats.org/officeDocument/2006/relationships/image" Target="../media/image35.png"/><Relationship Id="rId21" Type="http://schemas.openxmlformats.org/officeDocument/2006/relationships/image" Target="../media/image52.png"/><Relationship Id="rId34" Type="http://schemas.openxmlformats.org/officeDocument/2006/relationships/image" Target="../media/image63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8.png"/><Relationship Id="rId25" Type="http://schemas.openxmlformats.org/officeDocument/2006/relationships/image" Target="../media/image56.png"/><Relationship Id="rId33" Type="http://schemas.openxmlformats.org/officeDocument/2006/relationships/image" Target="../media/image62.png"/><Relationship Id="rId2" Type="http://schemas.openxmlformats.org/officeDocument/2006/relationships/image" Target="../media/image34.pn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29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24" Type="http://schemas.openxmlformats.org/officeDocument/2006/relationships/image" Target="../media/image55.png"/><Relationship Id="rId32" Type="http://schemas.openxmlformats.org/officeDocument/2006/relationships/image" Target="../media/image33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28" Type="http://schemas.openxmlformats.org/officeDocument/2006/relationships/image" Target="../media/image59.png"/><Relationship Id="rId36" Type="http://schemas.openxmlformats.org/officeDocument/2006/relationships/image" Target="../media/image65.png"/><Relationship Id="rId10" Type="http://schemas.openxmlformats.org/officeDocument/2006/relationships/image" Target="../media/image42.png"/><Relationship Id="rId19" Type="http://schemas.openxmlformats.org/officeDocument/2006/relationships/image" Target="../media/image50.png"/><Relationship Id="rId31" Type="http://schemas.openxmlformats.org/officeDocument/2006/relationships/hyperlink" Target="http://papunet.net/materiaalia/koronavirus" TargetMode="External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Relationship Id="rId27" Type="http://schemas.openxmlformats.org/officeDocument/2006/relationships/image" Target="../media/image58.png"/><Relationship Id="rId30" Type="http://schemas.openxmlformats.org/officeDocument/2006/relationships/image" Target="../media/image61.png"/><Relationship Id="rId35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625713"/>
              </p:ext>
            </p:extLst>
          </p:nvPr>
        </p:nvGraphicFramePr>
        <p:xfrm>
          <a:off x="85725" y="28575"/>
          <a:ext cx="9696450" cy="6585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156134304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453524147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415405002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162377545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342059000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90448543"/>
                    </a:ext>
                  </a:extLst>
                </a:gridCol>
              </a:tblGrid>
              <a:tr h="1097554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2533"/>
                  </a:ext>
                </a:extLst>
              </a:tr>
              <a:tr h="1097554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0257"/>
                  </a:ext>
                </a:extLst>
              </a:tr>
              <a:tr h="1097554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06712"/>
                  </a:ext>
                </a:extLst>
              </a:tr>
              <a:tr h="1097554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673"/>
                  </a:ext>
                </a:extLst>
              </a:tr>
              <a:tr h="1097554"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32695"/>
                  </a:ext>
                </a:extLst>
              </a:tr>
              <a:tr h="1097554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9367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281935" y="4017165"/>
            <a:ext cx="3230594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625" dirty="0">
                <a:solidFill>
                  <a:srgbClr val="FF0000"/>
                </a:solidFill>
              </a:rPr>
              <a:t>   </a:t>
            </a:r>
            <a:r>
              <a:rPr lang="sv-FI" sz="1625" dirty="0"/>
              <a:t> KORONAVIRUS</a:t>
            </a:r>
            <a:endParaRPr lang="sv-FI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166889" y="3068887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televisio</a:t>
            </a:r>
            <a:endParaRPr lang="sv-FI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708287" y="4176960"/>
            <a:ext cx="15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kysyä</a:t>
            </a:r>
            <a:endParaRPr lang="sv-FI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1708287" y="5251489"/>
            <a:ext cx="1596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haluta</a:t>
            </a:r>
            <a:endParaRPr lang="sv-FI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708286" y="6353716"/>
            <a:ext cx="1608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odottaa</a:t>
            </a:r>
            <a:endParaRPr lang="sv-FI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85385" y="6348704"/>
            <a:ext cx="1609801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kuka</a:t>
            </a:r>
            <a:r>
              <a:rPr lang="sv-FI" sz="1200" dirty="0"/>
              <a:t>, </a:t>
            </a:r>
            <a:r>
              <a:rPr lang="sv-FI" sz="1200" dirty="0" err="1"/>
              <a:t>joku</a:t>
            </a:r>
            <a:r>
              <a:rPr lang="sv-FI" sz="1200" dirty="0"/>
              <a:t> </a:t>
            </a:r>
            <a:r>
              <a:rPr lang="sv-FI" sz="1200" dirty="0" err="1"/>
              <a:t>muu</a:t>
            </a:r>
            <a:endParaRPr lang="sv-FI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01612" y="4156599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isovanhemmat</a:t>
            </a:r>
            <a:endParaRPr lang="sv-FI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720769" y="855078"/>
            <a:ext cx="16082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katsoa</a:t>
            </a:r>
            <a:r>
              <a:rPr lang="sv-FI" sz="1200" dirty="0"/>
              <a:t>, </a:t>
            </a:r>
            <a:r>
              <a:rPr lang="sv-FI" sz="1200" dirty="0" err="1"/>
              <a:t>nähdä</a:t>
            </a:r>
            <a:endParaRPr lang="sv-FI" sz="1200" dirty="0"/>
          </a:p>
        </p:txBody>
      </p:sp>
      <p:sp>
        <p:nvSpPr>
          <p:cNvPr id="60" name="TextBox 59"/>
          <p:cNvSpPr txBox="1"/>
          <p:nvPr/>
        </p:nvSpPr>
        <p:spPr>
          <a:xfrm>
            <a:off x="3301729" y="1976659"/>
            <a:ext cx="161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en </a:t>
            </a:r>
            <a:r>
              <a:rPr lang="sv-FI" sz="1200" dirty="0" err="1"/>
              <a:t>ymmärrä</a:t>
            </a:r>
            <a:endParaRPr lang="sv-FI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6561994" y="4181736"/>
            <a:ext cx="158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radio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20664" y="869476"/>
            <a:ext cx="154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minä</a:t>
            </a:r>
            <a:endParaRPr lang="sv-FI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3328995" y="873975"/>
            <a:ext cx="15856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auttaa</a:t>
            </a:r>
            <a:endParaRPr lang="sv-FI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147347" y="6353716"/>
            <a:ext cx="1634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 err="1"/>
              <a:t>milloin</a:t>
            </a:r>
            <a:endParaRPr lang="sv-FI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949024" y="1985051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ikävä</a:t>
            </a:r>
            <a:endParaRPr lang="sv-FI" sz="1138" dirty="0"/>
          </a:p>
        </p:txBody>
      </p:sp>
      <p:sp>
        <p:nvSpPr>
          <p:cNvPr id="66" name="TextBox 65"/>
          <p:cNvSpPr txBox="1"/>
          <p:nvPr/>
        </p:nvSpPr>
        <p:spPr>
          <a:xfrm>
            <a:off x="8166890" y="885348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Ok, </a:t>
            </a:r>
            <a:r>
              <a:rPr lang="sv-FI" sz="1200" dirty="0" err="1"/>
              <a:t>kyllä</a:t>
            </a:r>
            <a:endParaRPr lang="sv-FI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304507" y="6344190"/>
            <a:ext cx="16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tavata</a:t>
            </a:r>
            <a:endParaRPr lang="sv-FI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8166889" y="1972930"/>
            <a:ext cx="1585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ei</a:t>
            </a:r>
            <a:endParaRPr lang="sv-FI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6561994" y="1976470"/>
            <a:ext cx="158894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 err="1"/>
              <a:t>huono</a:t>
            </a:r>
            <a:endParaRPr lang="sv-FI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6566691" y="869476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Miltä</a:t>
            </a:r>
            <a:r>
              <a:rPr lang="sv-FI" sz="1200" dirty="0"/>
              <a:t> </a:t>
            </a:r>
            <a:r>
              <a:rPr lang="sv-FI" sz="1200" dirty="0" err="1"/>
              <a:t>sinusta</a:t>
            </a:r>
            <a:r>
              <a:rPr lang="sv-FI" sz="1200" dirty="0"/>
              <a:t> </a:t>
            </a:r>
            <a:r>
              <a:rPr lang="sv-FI" sz="1200" dirty="0" err="1"/>
              <a:t>tuntuu</a:t>
            </a:r>
            <a:r>
              <a:rPr lang="sv-FI" sz="1200" dirty="0"/>
              <a:t>?</a:t>
            </a:r>
            <a:endParaRPr lang="sv-FI" sz="1138" dirty="0"/>
          </a:p>
        </p:txBody>
      </p:sp>
      <p:sp>
        <p:nvSpPr>
          <p:cNvPr id="72" name="TextBox 71"/>
          <p:cNvSpPr txBox="1"/>
          <p:nvPr/>
        </p:nvSpPr>
        <p:spPr>
          <a:xfrm>
            <a:off x="101612" y="3062937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vanhemmat</a:t>
            </a:r>
            <a:endParaRPr lang="sv-FI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120664" y="5259786"/>
            <a:ext cx="157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ystävä</a:t>
            </a:r>
            <a:r>
              <a:rPr lang="sv-FI" sz="1200" dirty="0"/>
              <a:t>, </a:t>
            </a:r>
            <a:r>
              <a:rPr lang="sv-FI" sz="1200" dirty="0" err="1"/>
              <a:t>ystävät</a:t>
            </a:r>
            <a:endParaRPr lang="sv-FI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8166890" y="4152112"/>
            <a:ext cx="15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sanomalehti</a:t>
            </a:r>
            <a:endParaRPr lang="sv-FI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532063" y="3085009"/>
            <a:ext cx="16152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uutiset</a:t>
            </a:r>
            <a:endParaRPr lang="sv-FI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4927166" y="873975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pelottava</a:t>
            </a:r>
            <a:endParaRPr lang="sv-FI" sz="1138" dirty="0"/>
          </a:p>
        </p:txBody>
      </p:sp>
      <p:sp>
        <p:nvSpPr>
          <p:cNvPr id="77" name="TextBox 76"/>
          <p:cNvSpPr txBox="1"/>
          <p:nvPr/>
        </p:nvSpPr>
        <p:spPr>
          <a:xfrm>
            <a:off x="1708287" y="3066593"/>
            <a:ext cx="1593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kertoa</a:t>
            </a:r>
            <a:endParaRPr lang="sv-FI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4951656" y="6353716"/>
            <a:ext cx="1580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</a:t>
            </a:r>
            <a:r>
              <a:rPr lang="sv-FI" sz="1200" dirty="0" err="1"/>
              <a:t>ei</a:t>
            </a:r>
            <a:r>
              <a:rPr lang="sv-FI" sz="1200" dirty="0"/>
              <a:t> </a:t>
            </a:r>
            <a:r>
              <a:rPr lang="sv-FI" sz="1200" dirty="0" err="1"/>
              <a:t>lähikontaktia</a:t>
            </a:r>
            <a:endParaRPr lang="sv-FI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3328996" y="5257792"/>
            <a:ext cx="1622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soittaa</a:t>
            </a:r>
            <a:endParaRPr lang="sv-FI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4938638" y="5251657"/>
            <a:ext cx="1593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mennä</a:t>
            </a:r>
            <a:r>
              <a:rPr lang="sv-FI" sz="1200" dirty="0"/>
              <a:t> </a:t>
            </a:r>
            <a:r>
              <a:rPr lang="sv-FI" sz="1200" dirty="0" err="1"/>
              <a:t>ulos</a:t>
            </a:r>
            <a:endParaRPr lang="sv-FI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6561993" y="5281622"/>
            <a:ext cx="15968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koti</a:t>
            </a:r>
            <a:endParaRPr lang="sv-FI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8197714" y="5253019"/>
            <a:ext cx="15545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miksi</a:t>
            </a:r>
            <a:endParaRPr lang="sv-FI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561993" y="6344191"/>
            <a:ext cx="1585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</a:t>
            </a:r>
            <a:r>
              <a:rPr lang="sv-FI" sz="1200" dirty="0" err="1"/>
              <a:t>sairaala</a:t>
            </a:r>
            <a:endParaRPr lang="sv-FI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85386" y="1969275"/>
            <a:ext cx="1635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sinä</a:t>
            </a:r>
            <a:endParaRPr lang="sv-FI" sz="1200" dirty="0"/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D4CF313C-3C4D-408D-95F3-2E00E3B254E4}"/>
              </a:ext>
            </a:extLst>
          </p:cNvPr>
          <p:cNvSpPr txBox="1"/>
          <p:nvPr/>
        </p:nvSpPr>
        <p:spPr>
          <a:xfrm>
            <a:off x="1695187" y="1977701"/>
            <a:ext cx="160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kuulla</a:t>
            </a:r>
          </a:p>
        </p:txBody>
      </p:sp>
      <p:pic>
        <p:nvPicPr>
          <p:cNvPr id="23" name="Kuva 22">
            <a:extLst>
              <a:ext uri="{FF2B5EF4-FFF2-40B4-BE49-F238E27FC236}">
                <a16:creationId xmlns:a16="http://schemas.microsoft.com/office/drawing/2014/main" id="{7CAEB6A3-8E2C-4108-8C6A-1FDACE23D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334" y="53923"/>
            <a:ext cx="741257" cy="866061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32BC3443-2B01-4F2F-A444-49CB74B79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795" y="1171634"/>
            <a:ext cx="698686" cy="821876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817AACD4-E56B-44FB-8EFF-EC0DBACDF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211" y="2263213"/>
            <a:ext cx="1151374" cy="872731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406B2D49-64C4-4C35-B235-86EA2A53C9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643" y="4457392"/>
            <a:ext cx="758726" cy="897825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1E7FDF55-EB27-4485-AAE8-76D7CDC657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566" y="3428586"/>
            <a:ext cx="1195733" cy="813535"/>
          </a:xfrm>
          <a:prstGeom prst="rect">
            <a:avLst/>
          </a:prstGeom>
        </p:spPr>
      </p:pic>
      <p:pic>
        <p:nvPicPr>
          <p:cNvPr id="29" name="Kuva 28">
            <a:extLst>
              <a:ext uri="{FF2B5EF4-FFF2-40B4-BE49-F238E27FC236}">
                <a16:creationId xmlns:a16="http://schemas.microsoft.com/office/drawing/2014/main" id="{C4B7EAEF-6B1F-4C4A-9069-570D9D8F2A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94" y="5565815"/>
            <a:ext cx="568623" cy="873086"/>
          </a:xfrm>
          <a:prstGeom prst="rect">
            <a:avLst/>
          </a:prstGeom>
        </p:spPr>
      </p:pic>
      <p:pic>
        <p:nvPicPr>
          <p:cNvPr id="106" name="Kuva 105">
            <a:extLst>
              <a:ext uri="{FF2B5EF4-FFF2-40B4-BE49-F238E27FC236}">
                <a16:creationId xmlns:a16="http://schemas.microsoft.com/office/drawing/2014/main" id="{D4B076F8-335B-4B45-8BF9-4CF257C35B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6450" y="4478753"/>
            <a:ext cx="776265" cy="867486"/>
          </a:xfrm>
          <a:prstGeom prst="rect">
            <a:avLst/>
          </a:prstGeom>
        </p:spPr>
      </p:pic>
      <p:pic>
        <p:nvPicPr>
          <p:cNvPr id="109" name="Kuva 108">
            <a:extLst>
              <a:ext uri="{FF2B5EF4-FFF2-40B4-BE49-F238E27FC236}">
                <a16:creationId xmlns:a16="http://schemas.microsoft.com/office/drawing/2014/main" id="{BB83A8F4-CD77-4472-9591-BD37604DB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3127" y="5622965"/>
            <a:ext cx="718607" cy="778777"/>
          </a:xfrm>
          <a:prstGeom prst="rect">
            <a:avLst/>
          </a:prstGeom>
        </p:spPr>
      </p:pic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9E3F9611-3297-4209-B4CD-372E3EF01AE7}"/>
              </a:ext>
            </a:extLst>
          </p:cNvPr>
          <p:cNvCxnSpPr>
            <a:cxnSpLocks/>
          </p:cNvCxnSpPr>
          <p:nvPr/>
        </p:nvCxnSpPr>
        <p:spPr>
          <a:xfrm>
            <a:off x="4998605" y="5654339"/>
            <a:ext cx="1415652" cy="79786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uora yhdysviiva 109">
            <a:extLst>
              <a:ext uri="{FF2B5EF4-FFF2-40B4-BE49-F238E27FC236}">
                <a16:creationId xmlns:a16="http://schemas.microsoft.com/office/drawing/2014/main" id="{4E5AE458-4210-4692-902E-35112E7BAB1E}"/>
              </a:ext>
            </a:extLst>
          </p:cNvPr>
          <p:cNvCxnSpPr>
            <a:cxnSpLocks/>
          </p:cNvCxnSpPr>
          <p:nvPr/>
        </p:nvCxnSpPr>
        <p:spPr>
          <a:xfrm flipV="1">
            <a:off x="5046525" y="5666409"/>
            <a:ext cx="1367732" cy="78579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Kuva 35">
            <a:extLst>
              <a:ext uri="{FF2B5EF4-FFF2-40B4-BE49-F238E27FC236}">
                <a16:creationId xmlns:a16="http://schemas.microsoft.com/office/drawing/2014/main" id="{DD37C3F8-FCA6-491D-BBF0-C998B0B8D1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3683" y="55441"/>
            <a:ext cx="1041714" cy="836306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C150059D-59D5-4414-B653-594B1BD1FF0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7103" y="1158477"/>
            <a:ext cx="773967" cy="853821"/>
          </a:xfrm>
          <a:prstGeom prst="rect">
            <a:avLst/>
          </a:prstGeom>
        </p:spPr>
      </p:pic>
      <p:pic>
        <p:nvPicPr>
          <p:cNvPr id="38" name="Kuva 37">
            <a:extLst>
              <a:ext uri="{FF2B5EF4-FFF2-40B4-BE49-F238E27FC236}">
                <a16:creationId xmlns:a16="http://schemas.microsoft.com/office/drawing/2014/main" id="{87721A62-BFEA-49D4-AB19-3419A8320D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73505" y="2267728"/>
            <a:ext cx="837513" cy="853619"/>
          </a:xfrm>
          <a:prstGeom prst="rect">
            <a:avLst/>
          </a:prstGeom>
        </p:spPr>
      </p:pic>
      <p:pic>
        <p:nvPicPr>
          <p:cNvPr id="39" name="Kuva 38">
            <a:extLst>
              <a:ext uri="{FF2B5EF4-FFF2-40B4-BE49-F238E27FC236}">
                <a16:creationId xmlns:a16="http://schemas.microsoft.com/office/drawing/2014/main" id="{F010B110-8C6A-4AC1-8ADA-A86C8BA8BCB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033323" y="3383970"/>
            <a:ext cx="834858" cy="846728"/>
          </a:xfrm>
          <a:prstGeom prst="rect">
            <a:avLst/>
          </a:prstGeom>
        </p:spPr>
      </p:pic>
      <p:pic>
        <p:nvPicPr>
          <p:cNvPr id="40" name="Kuva 39">
            <a:extLst>
              <a:ext uri="{FF2B5EF4-FFF2-40B4-BE49-F238E27FC236}">
                <a16:creationId xmlns:a16="http://schemas.microsoft.com/office/drawing/2014/main" id="{31CAD9A9-2C9B-43E8-A4AA-DEE2870299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50529" y="4495807"/>
            <a:ext cx="792102" cy="780732"/>
          </a:xfrm>
          <a:prstGeom prst="rect">
            <a:avLst/>
          </a:prstGeom>
        </p:spPr>
      </p:pic>
      <p:pic>
        <p:nvPicPr>
          <p:cNvPr id="41" name="Kuva 40">
            <a:extLst>
              <a:ext uri="{FF2B5EF4-FFF2-40B4-BE49-F238E27FC236}">
                <a16:creationId xmlns:a16="http://schemas.microsoft.com/office/drawing/2014/main" id="{82A92315-93BD-4D82-A2B9-84067124EEB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1237" y="5560588"/>
            <a:ext cx="829781" cy="856063"/>
          </a:xfrm>
          <a:prstGeom prst="rect">
            <a:avLst/>
          </a:prstGeom>
        </p:spPr>
      </p:pic>
      <p:pic>
        <p:nvPicPr>
          <p:cNvPr id="42" name="Kuva 41">
            <a:extLst>
              <a:ext uri="{FF2B5EF4-FFF2-40B4-BE49-F238E27FC236}">
                <a16:creationId xmlns:a16="http://schemas.microsoft.com/office/drawing/2014/main" id="{08E2A469-F9C3-4834-BC16-3B20A0E299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749722" y="64966"/>
            <a:ext cx="700516" cy="870464"/>
          </a:xfrm>
          <a:prstGeom prst="rect">
            <a:avLst/>
          </a:prstGeom>
        </p:spPr>
      </p:pic>
      <p:pic>
        <p:nvPicPr>
          <p:cNvPr id="43" name="Kuva 42">
            <a:extLst>
              <a:ext uri="{FF2B5EF4-FFF2-40B4-BE49-F238E27FC236}">
                <a16:creationId xmlns:a16="http://schemas.microsoft.com/office/drawing/2014/main" id="{A0CA601F-1281-42F1-9C17-1193F8F3E6B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04058" y="4490973"/>
            <a:ext cx="773967" cy="784919"/>
          </a:xfrm>
          <a:prstGeom prst="rect">
            <a:avLst/>
          </a:prstGeom>
        </p:spPr>
      </p:pic>
      <p:pic>
        <p:nvPicPr>
          <p:cNvPr id="44" name="Kuva 43">
            <a:extLst>
              <a:ext uri="{FF2B5EF4-FFF2-40B4-BE49-F238E27FC236}">
                <a16:creationId xmlns:a16="http://schemas.microsoft.com/office/drawing/2014/main" id="{1E4B95C9-AC9E-4B21-A8E1-141AAEEF11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726222" y="4457918"/>
            <a:ext cx="792102" cy="870081"/>
          </a:xfrm>
          <a:prstGeom prst="rect">
            <a:avLst/>
          </a:prstGeom>
        </p:spPr>
      </p:pic>
      <p:pic>
        <p:nvPicPr>
          <p:cNvPr id="45" name="Kuva 44">
            <a:extLst>
              <a:ext uri="{FF2B5EF4-FFF2-40B4-BE49-F238E27FC236}">
                <a16:creationId xmlns:a16="http://schemas.microsoft.com/office/drawing/2014/main" id="{8904917F-376D-4881-8C98-6E6EB86DF3D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620139" y="5605107"/>
            <a:ext cx="1047750" cy="802020"/>
          </a:xfrm>
          <a:prstGeom prst="rect">
            <a:avLst/>
          </a:prstGeom>
        </p:spPr>
      </p:pic>
      <p:pic>
        <p:nvPicPr>
          <p:cNvPr id="46" name="Kuva 45">
            <a:extLst>
              <a:ext uri="{FF2B5EF4-FFF2-40B4-BE49-F238E27FC236}">
                <a16:creationId xmlns:a16="http://schemas.microsoft.com/office/drawing/2014/main" id="{D37D3AC8-B87F-4BCE-BA52-FB59DEB790A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83734" y="71755"/>
            <a:ext cx="641180" cy="873088"/>
          </a:xfrm>
          <a:prstGeom prst="rect">
            <a:avLst/>
          </a:prstGeom>
        </p:spPr>
      </p:pic>
      <p:pic>
        <p:nvPicPr>
          <p:cNvPr id="47" name="Kuva 46">
            <a:extLst>
              <a:ext uri="{FF2B5EF4-FFF2-40B4-BE49-F238E27FC236}">
                <a16:creationId xmlns:a16="http://schemas.microsoft.com/office/drawing/2014/main" id="{7EA9F4CA-40CF-46F6-8963-7FA25C793C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823966" y="1176223"/>
            <a:ext cx="1072878" cy="837507"/>
          </a:xfrm>
          <a:prstGeom prst="rect">
            <a:avLst/>
          </a:prstGeom>
        </p:spPr>
      </p:pic>
      <p:pic>
        <p:nvPicPr>
          <p:cNvPr id="48" name="Kuva 47">
            <a:extLst>
              <a:ext uri="{FF2B5EF4-FFF2-40B4-BE49-F238E27FC236}">
                <a16:creationId xmlns:a16="http://schemas.microsoft.com/office/drawing/2014/main" id="{7085204E-13CF-4E5E-882D-8C27343DC0F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934530" y="2307344"/>
            <a:ext cx="810350" cy="784467"/>
          </a:xfrm>
          <a:prstGeom prst="rect">
            <a:avLst/>
          </a:prstGeom>
        </p:spPr>
      </p:pic>
      <p:pic>
        <p:nvPicPr>
          <p:cNvPr id="49" name="Kuva 48">
            <a:extLst>
              <a:ext uri="{FF2B5EF4-FFF2-40B4-BE49-F238E27FC236}">
                <a16:creationId xmlns:a16="http://schemas.microsoft.com/office/drawing/2014/main" id="{CC9FC495-B67B-463B-B05F-C29053A33E9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14799" y="1159564"/>
            <a:ext cx="834435" cy="822457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BC801C19-E220-475A-BE7F-A56B0E03D741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934530" y="5592292"/>
            <a:ext cx="948679" cy="797864"/>
          </a:xfrm>
          <a:prstGeom prst="rect">
            <a:avLst/>
          </a:prstGeom>
        </p:spPr>
      </p:pic>
      <p:pic>
        <p:nvPicPr>
          <p:cNvPr id="115" name="Kuva 114">
            <a:extLst>
              <a:ext uri="{FF2B5EF4-FFF2-40B4-BE49-F238E27FC236}">
                <a16:creationId xmlns:a16="http://schemas.microsoft.com/office/drawing/2014/main" id="{E144438E-C981-4012-81A1-706BA4E109A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593815" y="2273136"/>
            <a:ext cx="932910" cy="872333"/>
          </a:xfrm>
          <a:prstGeom prst="rect">
            <a:avLst/>
          </a:prstGeom>
        </p:spPr>
      </p:pic>
      <p:pic>
        <p:nvPicPr>
          <p:cNvPr id="116" name="Kuva 115">
            <a:extLst>
              <a:ext uri="{FF2B5EF4-FFF2-40B4-BE49-F238E27FC236}">
                <a16:creationId xmlns:a16="http://schemas.microsoft.com/office/drawing/2014/main" id="{DFD0E082-DA80-41EE-8FB6-C772CD794D1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653379" y="3407866"/>
            <a:ext cx="1372649" cy="834256"/>
          </a:xfrm>
          <a:prstGeom prst="rect">
            <a:avLst/>
          </a:prstGeom>
        </p:spPr>
      </p:pic>
      <p:pic>
        <p:nvPicPr>
          <p:cNvPr id="117" name="Kuva 116">
            <a:extLst>
              <a:ext uri="{FF2B5EF4-FFF2-40B4-BE49-F238E27FC236}">
                <a16:creationId xmlns:a16="http://schemas.microsoft.com/office/drawing/2014/main" id="{353351C2-86CA-4E7F-B63D-5C7BAC7648F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70907" y="3460464"/>
            <a:ext cx="1155818" cy="718617"/>
          </a:xfrm>
          <a:prstGeom prst="rect">
            <a:avLst/>
          </a:prstGeom>
        </p:spPr>
      </p:pic>
      <p:pic>
        <p:nvPicPr>
          <p:cNvPr id="118" name="Kuva 117">
            <a:extLst>
              <a:ext uri="{FF2B5EF4-FFF2-40B4-BE49-F238E27FC236}">
                <a16:creationId xmlns:a16="http://schemas.microsoft.com/office/drawing/2014/main" id="{03C1575B-F9B3-491F-AEE7-28ED336818A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318267" y="30399"/>
            <a:ext cx="768897" cy="799500"/>
          </a:xfrm>
          <a:prstGeom prst="rect">
            <a:avLst/>
          </a:prstGeom>
        </p:spPr>
      </p:pic>
      <p:pic>
        <p:nvPicPr>
          <p:cNvPr id="119" name="Kuva 118">
            <a:extLst>
              <a:ext uri="{FF2B5EF4-FFF2-40B4-BE49-F238E27FC236}">
                <a16:creationId xmlns:a16="http://schemas.microsoft.com/office/drawing/2014/main" id="{E4182EA2-15B2-49FF-A6FE-348DC17C02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73" y="180000"/>
            <a:ext cx="587683" cy="691301"/>
          </a:xfrm>
          <a:prstGeom prst="rect">
            <a:avLst/>
          </a:prstGeom>
        </p:spPr>
      </p:pic>
      <p:pic>
        <p:nvPicPr>
          <p:cNvPr id="120" name="Kuva 119">
            <a:extLst>
              <a:ext uri="{FF2B5EF4-FFF2-40B4-BE49-F238E27FC236}">
                <a16:creationId xmlns:a16="http://schemas.microsoft.com/office/drawing/2014/main" id="{43B5A559-25B3-43AC-8DF4-0DA9A0FB1B1B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590153" y="112959"/>
            <a:ext cx="849333" cy="817196"/>
          </a:xfrm>
          <a:prstGeom prst="rect">
            <a:avLst/>
          </a:prstGeom>
        </p:spPr>
      </p:pic>
      <p:pic>
        <p:nvPicPr>
          <p:cNvPr id="122" name="Kuva 121">
            <a:extLst>
              <a:ext uri="{FF2B5EF4-FFF2-40B4-BE49-F238E27FC236}">
                <a16:creationId xmlns:a16="http://schemas.microsoft.com/office/drawing/2014/main" id="{F33BA47E-6566-4C7D-B0D5-208603A54EC9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8559266" y="1189329"/>
            <a:ext cx="804939" cy="784916"/>
          </a:xfrm>
          <a:prstGeom prst="rect">
            <a:avLst/>
          </a:prstGeom>
        </p:spPr>
      </p:pic>
      <p:pic>
        <p:nvPicPr>
          <p:cNvPr id="123" name="Kuva 122">
            <a:extLst>
              <a:ext uri="{FF2B5EF4-FFF2-40B4-BE49-F238E27FC236}">
                <a16:creationId xmlns:a16="http://schemas.microsoft.com/office/drawing/2014/main" id="{4E6548BC-0A37-4DE7-9678-3D411F4203CF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3661698" y="1166965"/>
            <a:ext cx="866652" cy="854445"/>
          </a:xfrm>
          <a:prstGeom prst="rect">
            <a:avLst/>
          </a:prstGeom>
        </p:spPr>
      </p:pic>
      <p:pic>
        <p:nvPicPr>
          <p:cNvPr id="124" name="Kuva 123">
            <a:extLst>
              <a:ext uri="{FF2B5EF4-FFF2-40B4-BE49-F238E27FC236}">
                <a16:creationId xmlns:a16="http://schemas.microsoft.com/office/drawing/2014/main" id="{31F5C5A5-8F56-41D0-8BAF-6DA74032184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310742" y="4490944"/>
            <a:ext cx="1270979" cy="787892"/>
          </a:xfrm>
          <a:prstGeom prst="rect">
            <a:avLst/>
          </a:prstGeom>
        </p:spPr>
      </p:pic>
      <p:pic>
        <p:nvPicPr>
          <p:cNvPr id="125" name="Kuva 124">
            <a:extLst>
              <a:ext uri="{FF2B5EF4-FFF2-40B4-BE49-F238E27FC236}">
                <a16:creationId xmlns:a16="http://schemas.microsoft.com/office/drawing/2014/main" id="{A5020E7E-E28A-4B50-B1F6-F2293B3C429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456922" y="5582432"/>
            <a:ext cx="982564" cy="806206"/>
          </a:xfrm>
          <a:prstGeom prst="rect">
            <a:avLst/>
          </a:prstGeom>
        </p:spPr>
      </p:pic>
      <p:sp>
        <p:nvSpPr>
          <p:cNvPr id="85" name="Suorakulmio 84">
            <a:extLst>
              <a:ext uri="{FF2B5EF4-FFF2-40B4-BE49-F238E27FC236}">
                <a16:creationId xmlns:a16="http://schemas.microsoft.com/office/drawing/2014/main" id="{568BF030-1B25-48C5-B051-DAB627E9E4EF}"/>
              </a:ext>
            </a:extLst>
          </p:cNvPr>
          <p:cNvSpPr/>
          <p:nvPr/>
        </p:nvSpPr>
        <p:spPr>
          <a:xfrm>
            <a:off x="198131" y="6594851"/>
            <a:ext cx="969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34"/>
              </a:rPr>
              <a:t>http://papunet.net/materiaalia/koronavirus </a:t>
            </a:r>
            <a:endParaRPr lang="fi-FI" sz="1200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63E532A8-D995-4DB1-9F3D-34517983A863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634" y="2271090"/>
            <a:ext cx="1852523" cy="18525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01F2829-FA28-4BC9-835D-759F23995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-2387600"/>
            <a:ext cx="84201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Koronavirus, sivu 1</a:t>
            </a:r>
          </a:p>
        </p:txBody>
      </p:sp>
    </p:spTree>
    <p:extLst>
      <p:ext uri="{BB962C8B-B14F-4D97-AF65-F5344CB8AC3E}">
        <p14:creationId xmlns:p14="http://schemas.microsoft.com/office/powerpoint/2010/main" val="2842909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468113"/>
              </p:ext>
            </p:extLst>
          </p:nvPr>
        </p:nvGraphicFramePr>
        <p:xfrm>
          <a:off x="85725" y="95250"/>
          <a:ext cx="9696450" cy="6500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1561343040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2453524147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415405002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1623775452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3420590006"/>
                    </a:ext>
                  </a:extLst>
                </a:gridCol>
                <a:gridCol w="1616075">
                  <a:extLst>
                    <a:ext uri="{9D8B030D-6E8A-4147-A177-3AD203B41FA5}">
                      <a16:colId xmlns:a16="http://schemas.microsoft.com/office/drawing/2014/main" val="90448543"/>
                    </a:ext>
                  </a:extLst>
                </a:gridCol>
              </a:tblGrid>
              <a:tr h="1083378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8442533"/>
                  </a:ext>
                </a:extLst>
              </a:tr>
              <a:tr h="1083378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3800257"/>
                  </a:ext>
                </a:extLst>
              </a:tr>
              <a:tr h="1083378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206712"/>
                  </a:ext>
                </a:extLst>
              </a:tr>
              <a:tr h="1083378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51673"/>
                  </a:ext>
                </a:extLst>
              </a:tr>
              <a:tr h="1083378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5932695"/>
                  </a:ext>
                </a:extLst>
              </a:tr>
              <a:tr h="1083378"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8959367"/>
                  </a:ext>
                </a:extLst>
              </a:tr>
            </a:tbl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3293104" y="4022527"/>
            <a:ext cx="3169645" cy="342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625" dirty="0"/>
              <a:t>  KORONAVIRUS</a:t>
            </a:r>
            <a:endParaRPr lang="sv-FI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8197713" y="3097462"/>
            <a:ext cx="1558126" cy="28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sairaat</a:t>
            </a:r>
            <a:endParaRPr lang="sv-FI" sz="1200" dirty="0"/>
          </a:p>
        </p:txBody>
      </p:sp>
      <p:sp>
        <p:nvSpPr>
          <p:cNvPr id="54" name="TextBox 53"/>
          <p:cNvSpPr txBox="1"/>
          <p:nvPr/>
        </p:nvSpPr>
        <p:spPr>
          <a:xfrm>
            <a:off x="1708287" y="4156258"/>
            <a:ext cx="15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kurkkukipu</a:t>
            </a:r>
            <a:endParaRPr lang="sv-FI" sz="1200" dirty="0"/>
          </a:p>
        </p:txBody>
      </p:sp>
      <p:sp>
        <p:nvSpPr>
          <p:cNvPr id="55" name="TextBox 54"/>
          <p:cNvSpPr txBox="1"/>
          <p:nvPr/>
        </p:nvSpPr>
        <p:spPr>
          <a:xfrm>
            <a:off x="1708287" y="5261014"/>
            <a:ext cx="15962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hengitysvaikeus</a:t>
            </a:r>
            <a:endParaRPr lang="sv-FI" sz="1200" dirty="0"/>
          </a:p>
        </p:txBody>
      </p:sp>
      <p:sp>
        <p:nvSpPr>
          <p:cNvPr id="56" name="TextBox 55"/>
          <p:cNvSpPr txBox="1"/>
          <p:nvPr/>
        </p:nvSpPr>
        <p:spPr>
          <a:xfrm>
            <a:off x="1744374" y="6325142"/>
            <a:ext cx="1557355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happihoito</a:t>
            </a:r>
            <a:endParaRPr lang="sv-FI" sz="1200" dirty="0"/>
          </a:p>
        </p:txBody>
      </p:sp>
      <p:sp>
        <p:nvSpPr>
          <p:cNvPr id="57" name="TextBox 56"/>
          <p:cNvSpPr txBox="1"/>
          <p:nvPr/>
        </p:nvSpPr>
        <p:spPr>
          <a:xfrm>
            <a:off x="85385" y="6320129"/>
            <a:ext cx="1609801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koronavirustesti</a:t>
            </a:r>
            <a:endParaRPr lang="sv-FI" sz="1200" dirty="0"/>
          </a:p>
        </p:txBody>
      </p:sp>
      <p:sp>
        <p:nvSpPr>
          <p:cNvPr id="58" name="TextBox 57"/>
          <p:cNvSpPr txBox="1"/>
          <p:nvPr/>
        </p:nvSpPr>
        <p:spPr>
          <a:xfrm>
            <a:off x="101612" y="4185174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ei</a:t>
            </a:r>
            <a:r>
              <a:rPr lang="sv-FI" sz="1200" dirty="0"/>
              <a:t> </a:t>
            </a:r>
            <a:r>
              <a:rPr lang="sv-FI" sz="1200" dirty="0" err="1"/>
              <a:t>saa</a:t>
            </a:r>
            <a:r>
              <a:rPr lang="sv-FI" sz="1200" dirty="0"/>
              <a:t> </a:t>
            </a:r>
            <a:r>
              <a:rPr lang="sv-FI" sz="1200" dirty="0" err="1"/>
              <a:t>matkustaa</a:t>
            </a:r>
            <a:endParaRPr lang="sv-FI" sz="1200" dirty="0"/>
          </a:p>
        </p:txBody>
      </p:sp>
      <p:sp>
        <p:nvSpPr>
          <p:cNvPr id="59" name="TextBox 58"/>
          <p:cNvSpPr txBox="1"/>
          <p:nvPr/>
        </p:nvSpPr>
        <p:spPr>
          <a:xfrm>
            <a:off x="1785874" y="921443"/>
            <a:ext cx="159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kuivata</a:t>
            </a:r>
            <a:r>
              <a:rPr lang="sv-FI" sz="1200" dirty="0"/>
              <a:t> paperilla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301729" y="2033809"/>
            <a:ext cx="1612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tartuntatauti</a:t>
            </a:r>
            <a:endParaRPr lang="sv-FI" sz="1200" dirty="0"/>
          </a:p>
        </p:txBody>
      </p:sp>
      <p:sp>
        <p:nvSpPr>
          <p:cNvPr id="61" name="TextBox 60"/>
          <p:cNvSpPr txBox="1"/>
          <p:nvPr/>
        </p:nvSpPr>
        <p:spPr>
          <a:xfrm>
            <a:off x="6561994" y="4162687"/>
            <a:ext cx="1597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aivastaa</a:t>
            </a:r>
            <a:endParaRPr lang="sv-FI" sz="1200" dirty="0"/>
          </a:p>
        </p:txBody>
      </p:sp>
      <p:sp>
        <p:nvSpPr>
          <p:cNvPr id="62" name="TextBox 61"/>
          <p:cNvSpPr txBox="1"/>
          <p:nvPr/>
        </p:nvSpPr>
        <p:spPr>
          <a:xfrm>
            <a:off x="120664" y="907576"/>
            <a:ext cx="154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pestä</a:t>
            </a:r>
            <a:r>
              <a:rPr lang="sv-FI" sz="1200" dirty="0"/>
              <a:t> </a:t>
            </a:r>
            <a:r>
              <a:rPr lang="sv-FI" sz="1200" dirty="0" err="1"/>
              <a:t>kädet</a:t>
            </a:r>
            <a:endParaRPr lang="sv-FI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8166890" y="6306092"/>
            <a:ext cx="1588947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      </a:t>
            </a:r>
            <a:r>
              <a:rPr lang="sv-FI" sz="1138" dirty="0" err="1"/>
              <a:t>tehohoito</a:t>
            </a:r>
            <a:r>
              <a:rPr lang="sv-FI" sz="1138" dirty="0"/>
              <a:t>, </a:t>
            </a:r>
            <a:r>
              <a:rPr lang="sv-FI" sz="1138" dirty="0" err="1"/>
              <a:t>eristys</a:t>
            </a:r>
            <a:endParaRPr lang="sv-FI" sz="1200" dirty="0"/>
          </a:p>
        </p:txBody>
      </p:sp>
      <p:sp>
        <p:nvSpPr>
          <p:cNvPr id="65" name="TextBox 64"/>
          <p:cNvSpPr txBox="1"/>
          <p:nvPr/>
        </p:nvSpPr>
        <p:spPr>
          <a:xfrm>
            <a:off x="4957097" y="2033620"/>
            <a:ext cx="16048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pisaratartunta</a:t>
            </a:r>
            <a:endParaRPr lang="sv-FI" sz="1138" dirty="0"/>
          </a:p>
        </p:txBody>
      </p:sp>
      <p:sp>
        <p:nvSpPr>
          <p:cNvPr id="66" name="TextBox 65"/>
          <p:cNvSpPr txBox="1"/>
          <p:nvPr/>
        </p:nvSpPr>
        <p:spPr>
          <a:xfrm>
            <a:off x="8166890" y="2018823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vanhat</a:t>
            </a:r>
            <a:r>
              <a:rPr lang="sv-FI" sz="1200" dirty="0"/>
              <a:t> </a:t>
            </a:r>
            <a:r>
              <a:rPr lang="sv-FI" sz="1200" dirty="0" err="1"/>
              <a:t>ihmiset</a:t>
            </a:r>
            <a:endParaRPr lang="sv-FI" sz="1200" dirty="0"/>
          </a:p>
        </p:txBody>
      </p:sp>
      <p:sp>
        <p:nvSpPr>
          <p:cNvPr id="67" name="TextBox 66"/>
          <p:cNvSpPr txBox="1"/>
          <p:nvPr/>
        </p:nvSpPr>
        <p:spPr>
          <a:xfrm>
            <a:off x="3317608" y="6334665"/>
            <a:ext cx="1609460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kertakäyttökäsineet</a:t>
            </a:r>
            <a:endParaRPr lang="sv-FI" sz="1200" dirty="0"/>
          </a:p>
        </p:txBody>
      </p:sp>
      <p:sp>
        <p:nvSpPr>
          <p:cNvPr id="68" name="TextBox 67"/>
          <p:cNvSpPr txBox="1"/>
          <p:nvPr/>
        </p:nvSpPr>
        <p:spPr>
          <a:xfrm>
            <a:off x="8180233" y="900648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soittaa</a:t>
            </a:r>
            <a:r>
              <a:rPr lang="sv-FI" sz="1200" dirty="0"/>
              <a:t> </a:t>
            </a:r>
            <a:r>
              <a:rPr lang="sv-FI" sz="1200" dirty="0" err="1"/>
              <a:t>puhelimella</a:t>
            </a:r>
            <a:endParaRPr lang="sv-FI" sz="1200" dirty="0"/>
          </a:p>
        </p:txBody>
      </p:sp>
      <p:sp>
        <p:nvSpPr>
          <p:cNvPr id="70" name="TextBox 69"/>
          <p:cNvSpPr txBox="1"/>
          <p:nvPr/>
        </p:nvSpPr>
        <p:spPr>
          <a:xfrm>
            <a:off x="6561994" y="2043145"/>
            <a:ext cx="1588949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 err="1"/>
              <a:t>vaarallinen</a:t>
            </a:r>
            <a:endParaRPr lang="sv-FI" sz="1200" dirty="0"/>
          </a:p>
        </p:txBody>
      </p:sp>
      <p:sp>
        <p:nvSpPr>
          <p:cNvPr id="71" name="TextBox 70"/>
          <p:cNvSpPr txBox="1"/>
          <p:nvPr/>
        </p:nvSpPr>
        <p:spPr>
          <a:xfrm>
            <a:off x="3332902" y="918688"/>
            <a:ext cx="1571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heittää</a:t>
            </a:r>
            <a:r>
              <a:rPr lang="sv-FI" sz="1200" dirty="0"/>
              <a:t> </a:t>
            </a:r>
            <a:r>
              <a:rPr lang="sv-FI" sz="1200" dirty="0" err="1"/>
              <a:t>roskikseen</a:t>
            </a:r>
            <a:endParaRPr lang="sv-FI" sz="1138" dirty="0"/>
          </a:p>
        </p:txBody>
      </p:sp>
      <p:sp>
        <p:nvSpPr>
          <p:cNvPr id="72" name="TextBox 71"/>
          <p:cNvSpPr txBox="1"/>
          <p:nvPr/>
        </p:nvSpPr>
        <p:spPr>
          <a:xfrm>
            <a:off x="101612" y="3091512"/>
            <a:ext cx="161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ei</a:t>
            </a:r>
            <a:r>
              <a:rPr lang="sv-FI" sz="1200" dirty="0"/>
              <a:t> </a:t>
            </a:r>
            <a:r>
              <a:rPr lang="sv-FI" sz="1200" dirty="0" err="1"/>
              <a:t>saa</a:t>
            </a:r>
            <a:r>
              <a:rPr lang="sv-FI" sz="1200" dirty="0"/>
              <a:t> </a:t>
            </a:r>
            <a:r>
              <a:rPr lang="sv-FI" sz="1200" dirty="0" err="1"/>
              <a:t>kokoontua</a:t>
            </a:r>
            <a:endParaRPr lang="sv-FI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120664" y="5259786"/>
            <a:ext cx="15745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laboratoriotutkimus</a:t>
            </a:r>
            <a:endParaRPr lang="sv-FI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8159123" y="4152111"/>
            <a:ext cx="1623051" cy="284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eristys</a:t>
            </a:r>
            <a:r>
              <a:rPr lang="sv-FI" sz="1200" dirty="0"/>
              <a:t>, </a:t>
            </a:r>
            <a:r>
              <a:rPr lang="sv-FI" sz="1200" dirty="0" err="1"/>
              <a:t>kotikaranteeni</a:t>
            </a:r>
            <a:endParaRPr lang="sv-FI" sz="1200" dirty="0"/>
          </a:p>
        </p:txBody>
      </p:sp>
      <p:sp>
        <p:nvSpPr>
          <p:cNvPr id="75" name="TextBox 74"/>
          <p:cNvSpPr txBox="1"/>
          <p:nvPr/>
        </p:nvSpPr>
        <p:spPr>
          <a:xfrm>
            <a:off x="6554227" y="3085853"/>
            <a:ext cx="16048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kädet</a:t>
            </a:r>
            <a:r>
              <a:rPr lang="sv-FI" sz="1200" dirty="0"/>
              <a:t>, </a:t>
            </a:r>
            <a:r>
              <a:rPr lang="sv-FI" sz="1200" dirty="0" err="1"/>
              <a:t>kosketus</a:t>
            </a:r>
            <a:endParaRPr lang="sv-FI" sz="1200" dirty="0"/>
          </a:p>
        </p:txBody>
      </p:sp>
      <p:sp>
        <p:nvSpPr>
          <p:cNvPr id="76" name="TextBox 75"/>
          <p:cNvSpPr txBox="1"/>
          <p:nvPr/>
        </p:nvSpPr>
        <p:spPr>
          <a:xfrm>
            <a:off x="6555558" y="902551"/>
            <a:ext cx="1625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olla </a:t>
            </a:r>
            <a:r>
              <a:rPr lang="sv-FI" sz="1200" dirty="0" err="1"/>
              <a:t>kotona</a:t>
            </a:r>
            <a:endParaRPr lang="sv-FI" sz="1138" dirty="0"/>
          </a:p>
        </p:txBody>
      </p:sp>
      <p:sp>
        <p:nvSpPr>
          <p:cNvPr id="77" name="TextBox 76"/>
          <p:cNvSpPr txBox="1"/>
          <p:nvPr/>
        </p:nvSpPr>
        <p:spPr>
          <a:xfrm>
            <a:off x="1708287" y="3076119"/>
            <a:ext cx="1593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oireet</a:t>
            </a:r>
            <a:endParaRPr lang="sv-FI" sz="1200" dirty="0"/>
          </a:p>
        </p:txBody>
      </p:sp>
      <p:sp>
        <p:nvSpPr>
          <p:cNvPr id="78" name="TextBox 77"/>
          <p:cNvSpPr txBox="1"/>
          <p:nvPr/>
        </p:nvSpPr>
        <p:spPr>
          <a:xfrm>
            <a:off x="4924151" y="6325141"/>
            <a:ext cx="1617400" cy="276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</a:t>
            </a:r>
            <a:r>
              <a:rPr lang="sv-FI" sz="1200" dirty="0" err="1"/>
              <a:t>kasvomaski</a:t>
            </a:r>
            <a:endParaRPr lang="sv-FI" sz="1200" dirty="0"/>
          </a:p>
        </p:txBody>
      </p:sp>
      <p:sp>
        <p:nvSpPr>
          <p:cNvPr id="79" name="TextBox 78"/>
          <p:cNvSpPr txBox="1"/>
          <p:nvPr/>
        </p:nvSpPr>
        <p:spPr>
          <a:xfrm>
            <a:off x="3317607" y="5263086"/>
            <a:ext cx="16094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korkea</a:t>
            </a:r>
            <a:r>
              <a:rPr lang="sv-FI" sz="1200" dirty="0"/>
              <a:t> </a:t>
            </a:r>
            <a:r>
              <a:rPr lang="sv-FI" sz="1200" dirty="0" err="1"/>
              <a:t>kuume</a:t>
            </a:r>
            <a:endParaRPr lang="sv-FI" sz="1200" dirty="0"/>
          </a:p>
        </p:txBody>
      </p:sp>
      <p:sp>
        <p:nvSpPr>
          <p:cNvPr id="80" name="TextBox 79"/>
          <p:cNvSpPr txBox="1"/>
          <p:nvPr/>
        </p:nvSpPr>
        <p:spPr>
          <a:xfrm>
            <a:off x="4927068" y="5242132"/>
            <a:ext cx="160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keuhkotulehdus</a:t>
            </a:r>
            <a:endParaRPr lang="sv-FI" sz="1200" dirty="0"/>
          </a:p>
        </p:txBody>
      </p:sp>
      <p:sp>
        <p:nvSpPr>
          <p:cNvPr id="81" name="TextBox 80"/>
          <p:cNvSpPr txBox="1"/>
          <p:nvPr/>
        </p:nvSpPr>
        <p:spPr>
          <a:xfrm>
            <a:off x="6549629" y="5205423"/>
            <a:ext cx="15949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yskiä</a:t>
            </a:r>
            <a:endParaRPr lang="sv-FI" sz="1200" dirty="0"/>
          </a:p>
        </p:txBody>
      </p:sp>
      <p:sp>
        <p:nvSpPr>
          <p:cNvPr id="82" name="TextBox 81"/>
          <p:cNvSpPr txBox="1"/>
          <p:nvPr/>
        </p:nvSpPr>
        <p:spPr>
          <a:xfrm>
            <a:off x="8150943" y="5253019"/>
            <a:ext cx="1604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turvaväli</a:t>
            </a:r>
            <a:endParaRPr lang="sv-FI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6560347" y="6325141"/>
            <a:ext cx="1580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</a:t>
            </a:r>
            <a:r>
              <a:rPr lang="sv-FI" sz="1200" dirty="0" err="1"/>
              <a:t>hengityssuojain</a:t>
            </a:r>
            <a:endParaRPr lang="sv-FI" sz="1200" dirty="0"/>
          </a:p>
        </p:txBody>
      </p:sp>
      <p:sp>
        <p:nvSpPr>
          <p:cNvPr id="84" name="TextBox 83"/>
          <p:cNvSpPr txBox="1"/>
          <p:nvPr/>
        </p:nvSpPr>
        <p:spPr>
          <a:xfrm>
            <a:off x="0" y="1982188"/>
            <a:ext cx="17711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käyttää</a:t>
            </a:r>
            <a:r>
              <a:rPr lang="sv-FI" sz="1200" dirty="0"/>
              <a:t> </a:t>
            </a:r>
            <a:r>
              <a:rPr lang="sv-FI" sz="1200" dirty="0" err="1"/>
              <a:t>paperinenäliinaa</a:t>
            </a:r>
            <a:endParaRPr lang="sv-FI" sz="1200" dirty="0"/>
          </a:p>
        </p:txBody>
      </p:sp>
      <p:pic>
        <p:nvPicPr>
          <p:cNvPr id="18" name="Kuva 17">
            <a:extLst>
              <a:ext uri="{FF2B5EF4-FFF2-40B4-BE49-F238E27FC236}">
                <a16:creationId xmlns:a16="http://schemas.microsoft.com/office/drawing/2014/main" id="{4D083534-CDE0-41EB-9740-F08845F25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691" y="1231156"/>
            <a:ext cx="853939" cy="850306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8E15268A-517A-42A7-8949-F3A64A70F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5942" y="1231315"/>
            <a:ext cx="831487" cy="827742"/>
          </a:xfrm>
          <a:prstGeom prst="rect">
            <a:avLst/>
          </a:prstGeom>
        </p:spPr>
      </p:pic>
      <p:sp>
        <p:nvSpPr>
          <p:cNvPr id="21" name="Tekstiruutu 20">
            <a:extLst>
              <a:ext uri="{FF2B5EF4-FFF2-40B4-BE49-F238E27FC236}">
                <a16:creationId xmlns:a16="http://schemas.microsoft.com/office/drawing/2014/main" id="{D4CF313C-3C4D-408D-95F3-2E00E3B254E4}"/>
              </a:ext>
            </a:extLst>
          </p:cNvPr>
          <p:cNvSpPr txBox="1"/>
          <p:nvPr/>
        </p:nvSpPr>
        <p:spPr>
          <a:xfrm>
            <a:off x="1695187" y="2044376"/>
            <a:ext cx="1608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epidemia</a:t>
            </a:r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5BA8910F-A1EF-4AE1-8C44-D07F51647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4916" y="4447270"/>
            <a:ext cx="1029325" cy="868048"/>
          </a:xfrm>
          <a:prstGeom prst="rect">
            <a:avLst/>
          </a:prstGeom>
        </p:spPr>
      </p:pic>
      <p:pic>
        <p:nvPicPr>
          <p:cNvPr id="27" name="Kuva 26">
            <a:extLst>
              <a:ext uri="{FF2B5EF4-FFF2-40B4-BE49-F238E27FC236}">
                <a16:creationId xmlns:a16="http://schemas.microsoft.com/office/drawing/2014/main" id="{FD9E6B5C-5685-46B2-9C0B-DBB27C1CA7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2487" y="1294971"/>
            <a:ext cx="919034" cy="790047"/>
          </a:xfrm>
          <a:prstGeom prst="rect">
            <a:avLst/>
          </a:prstGeom>
        </p:spPr>
      </p:pic>
      <p:pic>
        <p:nvPicPr>
          <p:cNvPr id="104" name="Kuva 103">
            <a:extLst>
              <a:ext uri="{FF2B5EF4-FFF2-40B4-BE49-F238E27FC236}">
                <a16:creationId xmlns:a16="http://schemas.microsoft.com/office/drawing/2014/main" id="{95BDDB88-A480-453D-AE56-08D8E3F99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221" y="1238337"/>
            <a:ext cx="919034" cy="790047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05F93864-9D5B-487D-AA4D-6D182ABB2B7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8067" y="4477810"/>
            <a:ext cx="705567" cy="783691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03E6B654-7368-497E-9E22-24A428D78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5028" y="2311181"/>
            <a:ext cx="917748" cy="865492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E9A185F5-60EA-4921-8DB9-D45E96C84D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5702" y="3400977"/>
            <a:ext cx="930475" cy="839442"/>
          </a:xfrm>
          <a:prstGeom prst="rect">
            <a:avLst/>
          </a:prstGeom>
        </p:spPr>
      </p:pic>
      <p:pic>
        <p:nvPicPr>
          <p:cNvPr id="69" name="Kuva 68">
            <a:extLst>
              <a:ext uri="{FF2B5EF4-FFF2-40B4-BE49-F238E27FC236}">
                <a16:creationId xmlns:a16="http://schemas.microsoft.com/office/drawing/2014/main" id="{9D90396C-7841-4153-9014-280DC03B4C3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999" y="4478289"/>
            <a:ext cx="856079" cy="856079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F5CA44A0-42C1-42D4-824C-FC8B118404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8354" y="101268"/>
            <a:ext cx="1080990" cy="87612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29C8033-1F41-472B-9BB0-696007D5B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8898" y="103567"/>
            <a:ext cx="803040" cy="797497"/>
          </a:xfrm>
          <a:prstGeom prst="rect">
            <a:avLst/>
          </a:prstGeom>
        </p:spPr>
      </p:pic>
      <p:sp>
        <p:nvSpPr>
          <p:cNvPr id="89" name="TextBox 65">
            <a:extLst>
              <a:ext uri="{FF2B5EF4-FFF2-40B4-BE49-F238E27FC236}">
                <a16:creationId xmlns:a16="http://schemas.microsoft.com/office/drawing/2014/main" id="{7274F2AE-3B7A-48B2-AFE2-4F69FBA36223}"/>
              </a:ext>
            </a:extLst>
          </p:cNvPr>
          <p:cNvSpPr txBox="1"/>
          <p:nvPr/>
        </p:nvSpPr>
        <p:spPr>
          <a:xfrm>
            <a:off x="4945251" y="909660"/>
            <a:ext cx="15889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 err="1"/>
              <a:t>siivous</a:t>
            </a:r>
            <a:endParaRPr lang="sv-FI" sz="1200" dirty="0"/>
          </a:p>
        </p:txBody>
      </p:sp>
      <p:pic>
        <p:nvPicPr>
          <p:cNvPr id="90" name="Kuva 89">
            <a:extLst>
              <a:ext uri="{FF2B5EF4-FFF2-40B4-BE49-F238E27FC236}">
                <a16:creationId xmlns:a16="http://schemas.microsoft.com/office/drawing/2014/main" id="{41586103-2664-452B-A5DC-CD91FF8667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30427" y="107218"/>
            <a:ext cx="998830" cy="835070"/>
          </a:xfrm>
          <a:prstGeom prst="rect">
            <a:avLst/>
          </a:prstGeom>
        </p:spPr>
      </p:pic>
      <p:pic>
        <p:nvPicPr>
          <p:cNvPr id="91" name="Kuva 90">
            <a:extLst>
              <a:ext uri="{FF2B5EF4-FFF2-40B4-BE49-F238E27FC236}">
                <a16:creationId xmlns:a16="http://schemas.microsoft.com/office/drawing/2014/main" id="{CDF8B399-9271-4F4C-93A0-7CC8389DD6A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62834" y="107218"/>
            <a:ext cx="873469" cy="777701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0DF4B46F-5B0A-43F0-A897-F21025574C76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b="8440"/>
          <a:stretch/>
        </p:blipFill>
        <p:spPr>
          <a:xfrm>
            <a:off x="3675530" y="125501"/>
            <a:ext cx="803041" cy="77554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3D4FD10E-3109-4940-BAB3-119FB100B0F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9297" y="1256667"/>
            <a:ext cx="692202" cy="73633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B70EFBB-7876-4E2A-ACD2-EE43C394682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11446" y="3410387"/>
            <a:ext cx="1140760" cy="798043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464F5151-CE9B-448E-9DB4-75DF0ED44A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02313" y="1262525"/>
            <a:ext cx="774390" cy="76037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12135FD9-08AE-43F4-9A9E-218400F2212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75713" y="2314353"/>
            <a:ext cx="909587" cy="879267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C1FC2A7B-E9D3-4296-B87E-B56E9A6CB595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43966" y="3410502"/>
            <a:ext cx="977575" cy="865014"/>
          </a:xfrm>
          <a:prstGeom prst="rect">
            <a:avLst/>
          </a:prstGeom>
        </p:spPr>
      </p:pic>
      <p:cxnSp>
        <p:nvCxnSpPr>
          <p:cNvPr id="31" name="Suora yhdysviiva 30">
            <a:extLst>
              <a:ext uri="{FF2B5EF4-FFF2-40B4-BE49-F238E27FC236}">
                <a16:creationId xmlns:a16="http://schemas.microsoft.com/office/drawing/2014/main" id="{32F4F6FC-858C-41EE-BEF0-957B027DF151}"/>
              </a:ext>
            </a:extLst>
          </p:cNvPr>
          <p:cNvCxnSpPr/>
          <p:nvPr/>
        </p:nvCxnSpPr>
        <p:spPr>
          <a:xfrm>
            <a:off x="247650" y="3505200"/>
            <a:ext cx="1261694" cy="6850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uora yhdysviiva 91">
            <a:extLst>
              <a:ext uri="{FF2B5EF4-FFF2-40B4-BE49-F238E27FC236}">
                <a16:creationId xmlns:a16="http://schemas.microsoft.com/office/drawing/2014/main" id="{C4A60EE0-79E8-44ED-96FC-7ECC19589F4A}"/>
              </a:ext>
            </a:extLst>
          </p:cNvPr>
          <p:cNvCxnSpPr>
            <a:cxnSpLocks/>
          </p:cNvCxnSpPr>
          <p:nvPr/>
        </p:nvCxnSpPr>
        <p:spPr>
          <a:xfrm flipV="1">
            <a:off x="265430" y="3590925"/>
            <a:ext cx="1190555" cy="595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Kuva 33">
            <a:extLst>
              <a:ext uri="{FF2B5EF4-FFF2-40B4-BE49-F238E27FC236}">
                <a16:creationId xmlns:a16="http://schemas.microsoft.com/office/drawing/2014/main" id="{C2F6736B-F35E-44C0-B1B5-B9CF1069380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8239" y="2294777"/>
            <a:ext cx="895074" cy="865391"/>
          </a:xfrm>
          <a:prstGeom prst="rect">
            <a:avLst/>
          </a:prstGeom>
        </p:spPr>
      </p:pic>
      <p:cxnSp>
        <p:nvCxnSpPr>
          <p:cNvPr id="93" name="Suora yhdysviiva 92">
            <a:extLst>
              <a:ext uri="{FF2B5EF4-FFF2-40B4-BE49-F238E27FC236}">
                <a16:creationId xmlns:a16="http://schemas.microsoft.com/office/drawing/2014/main" id="{EC59873C-1C26-471D-AF13-6EC04D3B4B18}"/>
              </a:ext>
            </a:extLst>
          </p:cNvPr>
          <p:cNvCxnSpPr/>
          <p:nvPr/>
        </p:nvCxnSpPr>
        <p:spPr>
          <a:xfrm>
            <a:off x="265156" y="2399186"/>
            <a:ext cx="1261694" cy="68501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uora yhdysviiva 93">
            <a:extLst>
              <a:ext uri="{FF2B5EF4-FFF2-40B4-BE49-F238E27FC236}">
                <a16:creationId xmlns:a16="http://schemas.microsoft.com/office/drawing/2014/main" id="{5AB09F7D-3EC9-4288-9297-828C61C0F25D}"/>
              </a:ext>
            </a:extLst>
          </p:cNvPr>
          <p:cNvCxnSpPr>
            <a:cxnSpLocks/>
          </p:cNvCxnSpPr>
          <p:nvPr/>
        </p:nvCxnSpPr>
        <p:spPr>
          <a:xfrm flipV="1">
            <a:off x="282936" y="2484911"/>
            <a:ext cx="1190555" cy="595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Kuva 14">
            <a:extLst>
              <a:ext uri="{FF2B5EF4-FFF2-40B4-BE49-F238E27FC236}">
                <a16:creationId xmlns:a16="http://schemas.microsoft.com/office/drawing/2014/main" id="{24C44B9C-739A-444C-99E0-AB3EC3EC3AAE}"/>
              </a:ext>
            </a:extLst>
          </p:cNvPr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7"/>
          <a:stretch/>
        </p:blipFill>
        <p:spPr>
          <a:xfrm>
            <a:off x="8525764" y="3381812"/>
            <a:ext cx="947608" cy="839443"/>
          </a:xfrm>
          <a:prstGeom prst="rect">
            <a:avLst/>
          </a:prstGeom>
        </p:spPr>
      </p:pic>
      <p:pic>
        <p:nvPicPr>
          <p:cNvPr id="23" name="Kuva 22">
            <a:extLst>
              <a:ext uri="{FF2B5EF4-FFF2-40B4-BE49-F238E27FC236}">
                <a16:creationId xmlns:a16="http://schemas.microsoft.com/office/drawing/2014/main" id="{B8DD1CB0-7B80-4263-92D2-A85342FDCFBF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t="8509"/>
          <a:stretch/>
        </p:blipFill>
        <p:spPr>
          <a:xfrm>
            <a:off x="6973909" y="2364246"/>
            <a:ext cx="803346" cy="734987"/>
          </a:xfrm>
          <a:prstGeom prst="rect">
            <a:avLst/>
          </a:prstGeom>
        </p:spPr>
      </p:pic>
      <p:pic>
        <p:nvPicPr>
          <p:cNvPr id="25" name="Kuva 24">
            <a:extLst>
              <a:ext uri="{FF2B5EF4-FFF2-40B4-BE49-F238E27FC236}">
                <a16:creationId xmlns:a16="http://schemas.microsoft.com/office/drawing/2014/main" id="{66C17C55-F4C2-4183-B1B3-DFF67518469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192" y="4574219"/>
            <a:ext cx="1192424" cy="709244"/>
          </a:xfrm>
          <a:prstGeom prst="rect">
            <a:avLst/>
          </a:prstGeom>
        </p:spPr>
      </p:pic>
      <p:pic>
        <p:nvPicPr>
          <p:cNvPr id="26" name="Kuva 25">
            <a:extLst>
              <a:ext uri="{FF2B5EF4-FFF2-40B4-BE49-F238E27FC236}">
                <a16:creationId xmlns:a16="http://schemas.microsoft.com/office/drawing/2014/main" id="{34980010-58A4-410B-B2BE-A2661E8B1F7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68326" y="140036"/>
            <a:ext cx="869840" cy="869840"/>
          </a:xfrm>
          <a:prstGeom prst="rect">
            <a:avLst/>
          </a:prstGeom>
        </p:spPr>
      </p:pic>
      <p:pic>
        <p:nvPicPr>
          <p:cNvPr id="28" name="Kuva 27">
            <a:extLst>
              <a:ext uri="{FF2B5EF4-FFF2-40B4-BE49-F238E27FC236}">
                <a16:creationId xmlns:a16="http://schemas.microsoft.com/office/drawing/2014/main" id="{858550A4-26C6-4142-8FAF-964BFB4B18D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026249" y="215951"/>
            <a:ext cx="665755" cy="714374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FC0BCD94-EA83-47FB-8F71-141C8A044B9F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t="5724"/>
          <a:stretch/>
        </p:blipFill>
        <p:spPr>
          <a:xfrm>
            <a:off x="3724491" y="5598247"/>
            <a:ext cx="844451" cy="796111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C437F021-A13F-484B-B72F-EC0696B282B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199528" y="5575404"/>
            <a:ext cx="867266" cy="803703"/>
          </a:xfrm>
          <a:prstGeom prst="rect">
            <a:avLst/>
          </a:prstGeom>
        </p:spPr>
      </p:pic>
      <p:pic>
        <p:nvPicPr>
          <p:cNvPr id="37" name="Kuva 36">
            <a:extLst>
              <a:ext uri="{FF2B5EF4-FFF2-40B4-BE49-F238E27FC236}">
                <a16:creationId xmlns:a16="http://schemas.microsoft.com/office/drawing/2014/main" id="{EF87089A-81B3-47B3-8611-AE233702553E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7376" t="14500" r="3600" b="14199"/>
          <a:stretch/>
        </p:blipFill>
        <p:spPr>
          <a:xfrm>
            <a:off x="8525763" y="5603980"/>
            <a:ext cx="947609" cy="75895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449E009-64AF-47FB-B13C-4EC5FD80C02F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b="9622"/>
          <a:stretch/>
        </p:blipFill>
        <p:spPr>
          <a:xfrm>
            <a:off x="6973910" y="4474426"/>
            <a:ext cx="842645" cy="761566"/>
          </a:xfrm>
          <a:prstGeom prst="rect">
            <a:avLst/>
          </a:prstGeom>
        </p:spPr>
      </p:pic>
      <p:sp>
        <p:nvSpPr>
          <p:cNvPr id="95" name="Suorakulmio 94">
            <a:extLst>
              <a:ext uri="{FF2B5EF4-FFF2-40B4-BE49-F238E27FC236}">
                <a16:creationId xmlns:a16="http://schemas.microsoft.com/office/drawing/2014/main" id="{A36C5A78-5313-4924-981A-144786728BCC}"/>
              </a:ext>
            </a:extLst>
          </p:cNvPr>
          <p:cNvSpPr/>
          <p:nvPr/>
        </p:nvSpPr>
        <p:spPr>
          <a:xfrm>
            <a:off x="123488" y="6583720"/>
            <a:ext cx="969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0" dirty="0"/>
              <a:t> </a:t>
            </a:r>
            <a:r>
              <a:rPr lang="fi-FI" sz="1200" dirty="0" err="1"/>
              <a:t>Tikoteekin</a:t>
            </a:r>
            <a:r>
              <a:rPr lang="fi-FI" sz="1200" dirty="0"/>
              <a:t> kehittämä (www.kehitysvammaliitto.fi/tikoteekki). Kuvat: </a:t>
            </a:r>
            <a:r>
              <a:rPr lang="sv-FI" sz="1200" dirty="0"/>
              <a:t>kuvapankki.papunet.net, </a:t>
            </a:r>
            <a:r>
              <a:rPr lang="fi-FI" sz="1200" dirty="0"/>
              <a:t>Lähde: </a:t>
            </a:r>
            <a:r>
              <a:rPr lang="fi-FI" sz="1200" dirty="0">
                <a:hlinkClick r:id="rId31"/>
              </a:rPr>
              <a:t>http://papunet.net/materiaalia/koronavirus </a:t>
            </a:r>
            <a:endParaRPr lang="fi-FI" sz="1200" dirty="0"/>
          </a:p>
        </p:txBody>
      </p:sp>
      <p:pic>
        <p:nvPicPr>
          <p:cNvPr id="96" name="Kuva 95">
            <a:extLst>
              <a:ext uri="{FF2B5EF4-FFF2-40B4-BE49-F238E27FC236}">
                <a16:creationId xmlns:a16="http://schemas.microsoft.com/office/drawing/2014/main" id="{A1A48F07-C476-49E4-89D4-B4D74B92301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595" y="2257122"/>
            <a:ext cx="1852523" cy="1852523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DD8E9045-758D-439E-943A-68FC9B13DFB5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145050" y="4449904"/>
            <a:ext cx="744403" cy="744403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60F3928-E747-4D23-BAF0-A3E64E288D6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65" y="5558812"/>
            <a:ext cx="759980" cy="761885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10C80356-B99E-4CD3-8872-6E16223A6908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60" y="5598247"/>
            <a:ext cx="648615" cy="649912"/>
          </a:xfrm>
          <a:prstGeom prst="rect">
            <a:avLst/>
          </a:prstGeom>
        </p:spPr>
      </p:pic>
      <p:pic>
        <p:nvPicPr>
          <p:cNvPr id="97" name="Kuva 96">
            <a:extLst>
              <a:ext uri="{FF2B5EF4-FFF2-40B4-BE49-F238E27FC236}">
                <a16:creationId xmlns:a16="http://schemas.microsoft.com/office/drawing/2014/main" id="{CE3E2E6D-950B-4AA7-9D90-864E76964125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54" y="5560457"/>
            <a:ext cx="725661" cy="724210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E4DE4415-26E6-4B56-8A19-9304B1B23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-2387600"/>
            <a:ext cx="8420100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i-FI" dirty="0"/>
              <a:t>Koronavirus, sivu 2</a:t>
            </a:r>
          </a:p>
        </p:txBody>
      </p:sp>
    </p:spTree>
    <p:extLst>
      <p:ext uri="{BB962C8B-B14F-4D97-AF65-F5344CB8AC3E}">
        <p14:creationId xmlns:p14="http://schemas.microsoft.com/office/powerpoint/2010/main" val="182265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176</Words>
  <Application>Microsoft Office PowerPoint</Application>
  <PresentationFormat>A4-paperi (210 x 297 mm)</PresentationFormat>
  <Paragraphs>70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Koronavirus, sivu 1</vt:lpstr>
      <vt:lpstr>Koronavirus, sivu 2</vt:lpstr>
    </vt:vector>
  </TitlesOfParts>
  <Company>Samfundet Folkhälsan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Keskustelutaulut koronasta</dc:title>
  <dc:creator>Fanny Forsén</dc:creator>
  <cp:lastModifiedBy>Heli Tiainen</cp:lastModifiedBy>
  <cp:revision>73</cp:revision>
  <cp:lastPrinted>2018-07-30T12:34:22Z</cp:lastPrinted>
  <dcterms:created xsi:type="dcterms:W3CDTF">2018-07-30T10:50:43Z</dcterms:created>
  <dcterms:modified xsi:type="dcterms:W3CDTF">2021-10-14T10:04:20Z</dcterms:modified>
</cp:coreProperties>
</file>