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60" r:id="rId4"/>
    <p:sldId id="258" r:id="rId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Normaali tyyl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Ei tyyliä, ei ruudukko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Ei tyyliä, taulukon ruudukko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73" autoAdjust="0"/>
    <p:restoredTop sz="86406" autoAdjust="0"/>
  </p:normalViewPr>
  <p:slideViewPr>
    <p:cSldViewPr snapToGrid="0" showGuides="1">
      <p:cViewPr varScale="1">
        <p:scale>
          <a:sx n="67" d="100"/>
          <a:sy n="67" d="100"/>
        </p:scale>
        <p:origin x="189" y="21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7B6E-1E6C-4F6D-A0B6-7C6490078763}" type="datetimeFigureOut">
              <a:rPr lang="fi-FI" smtClean="0"/>
              <a:t>14.10.2021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435B7-A29F-43A5-8795-C75C902C3343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91741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7B6E-1E6C-4F6D-A0B6-7C6490078763}" type="datetimeFigureOut">
              <a:rPr lang="fi-FI" smtClean="0"/>
              <a:t>14.10.2021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435B7-A29F-43A5-8795-C75C902C3343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71054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7B6E-1E6C-4F6D-A0B6-7C6490078763}" type="datetimeFigureOut">
              <a:rPr lang="fi-FI" smtClean="0"/>
              <a:t>14.10.2021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435B7-A29F-43A5-8795-C75C902C3343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44644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7B6E-1E6C-4F6D-A0B6-7C6490078763}" type="datetimeFigureOut">
              <a:rPr lang="fi-FI" smtClean="0"/>
              <a:t>14.10.2021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435B7-A29F-43A5-8795-C75C902C3343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74712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7B6E-1E6C-4F6D-A0B6-7C6490078763}" type="datetimeFigureOut">
              <a:rPr lang="fi-FI" smtClean="0"/>
              <a:t>14.10.2021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435B7-A29F-43A5-8795-C75C902C3343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10762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7B6E-1E6C-4F6D-A0B6-7C6490078763}" type="datetimeFigureOut">
              <a:rPr lang="fi-FI" smtClean="0"/>
              <a:t>14.10.2021</a:t>
            </a:fld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435B7-A29F-43A5-8795-C75C902C3343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27035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7B6E-1E6C-4F6D-A0B6-7C6490078763}" type="datetimeFigureOut">
              <a:rPr lang="fi-FI" smtClean="0"/>
              <a:t>14.10.2021</a:t>
            </a:fld>
            <a:endParaRPr lang="fi-FI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435B7-A29F-43A5-8795-C75C902C3343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2215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7B6E-1E6C-4F6D-A0B6-7C6490078763}" type="datetimeFigureOut">
              <a:rPr lang="fi-FI" smtClean="0"/>
              <a:t>14.10.2021</a:t>
            </a:fld>
            <a:endParaRPr lang="fi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435B7-A29F-43A5-8795-C75C902C3343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75645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7B6E-1E6C-4F6D-A0B6-7C6490078763}" type="datetimeFigureOut">
              <a:rPr lang="fi-FI" smtClean="0"/>
              <a:t>14.10.2021</a:t>
            </a:fld>
            <a:endParaRPr lang="fi-FI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435B7-A29F-43A5-8795-C75C902C3343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74504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7B6E-1E6C-4F6D-A0B6-7C6490078763}" type="datetimeFigureOut">
              <a:rPr lang="fi-FI" smtClean="0"/>
              <a:t>14.10.2021</a:t>
            </a:fld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435B7-A29F-43A5-8795-C75C902C3343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31221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dirty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7B6E-1E6C-4F6D-A0B6-7C6490078763}" type="datetimeFigureOut">
              <a:rPr lang="fi-FI" smtClean="0"/>
              <a:t>14.10.2021</a:t>
            </a:fld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435B7-A29F-43A5-8795-C75C902C3343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41868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17B6E-1E6C-4F6D-A0B6-7C6490078763}" type="datetimeFigureOut">
              <a:rPr lang="fi-FI" smtClean="0"/>
              <a:t>14.10.2021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4435B7-A29F-43A5-8795-C75C902C3343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00253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apunet.net/materiaalia/koronaviru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papunet.net/materiaalia/koronavirus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papunet.net/materiaalia/koronavirus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apunet.net/materiaalia/koronavirus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 descr="Kirjaimet aakkosjärjestyksessä ja piste, kysymysmerkki ja huutomerkki. Numerot 1-9 ja nolla sekä toimintoja, kuten &quot;loppu&quot; ja &quot;jatka&quot;. ">
            <a:extLst>
              <a:ext uri="{FF2B5EF4-FFF2-40B4-BE49-F238E27FC236}">
                <a16:creationId xmlns:a16="http://schemas.microsoft.com/office/drawing/2014/main" id="{D2F6B248-27C8-4D1A-917D-1343742862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633808" y="-1541866"/>
            <a:ext cx="6396951" cy="9480683"/>
          </a:xfrm>
          <a:prstGeom prst="rect">
            <a:avLst/>
          </a:prstGeom>
        </p:spPr>
      </p:pic>
      <p:sp>
        <p:nvSpPr>
          <p:cNvPr id="3" name="Suorakulmio 2">
            <a:extLst>
              <a:ext uri="{FF2B5EF4-FFF2-40B4-BE49-F238E27FC236}">
                <a16:creationId xmlns:a16="http://schemas.microsoft.com/office/drawing/2014/main" id="{1BEBA27E-F4DE-4DB3-B3FD-9E5024E0524B}"/>
              </a:ext>
            </a:extLst>
          </p:cNvPr>
          <p:cNvSpPr/>
          <p:nvPr/>
        </p:nvSpPr>
        <p:spPr>
          <a:xfrm>
            <a:off x="91941" y="6512560"/>
            <a:ext cx="1001725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dirty="0"/>
              <a:t>Tikoteekin kehittämä (www.kehitysvammaliitto.fi/tikoteekki), Kuvat: </a:t>
            </a:r>
            <a:r>
              <a:rPr lang="sv-FI" sz="1200" dirty="0"/>
              <a:t>kuvapankki.papunet.net, </a:t>
            </a:r>
            <a:r>
              <a:rPr lang="fi-FI" sz="1200" dirty="0"/>
              <a:t>Lähde: </a:t>
            </a:r>
            <a:r>
              <a:rPr lang="fi-FI" sz="1200" dirty="0">
                <a:hlinkClick r:id="rId3"/>
              </a:rPr>
              <a:t>http://papunet.net/materiaalia/koronavirus</a:t>
            </a:r>
            <a:endParaRPr lang="fi-FI" sz="1200" dirty="0"/>
          </a:p>
        </p:txBody>
      </p:sp>
      <p:sp>
        <p:nvSpPr>
          <p:cNvPr id="4" name="Otsikko 3">
            <a:extLst>
              <a:ext uri="{FF2B5EF4-FFF2-40B4-BE49-F238E27FC236}">
                <a16:creationId xmlns:a16="http://schemas.microsoft.com/office/drawing/2014/main" id="{2F175270-29B6-44E7-B8EC-CEE250A417A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81038" y="-1325563"/>
            <a:ext cx="8543925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 dirty="0"/>
              <a:t>AAKKOSTAULU</a:t>
            </a:r>
          </a:p>
        </p:txBody>
      </p:sp>
    </p:spTree>
    <p:extLst>
      <p:ext uri="{BB962C8B-B14F-4D97-AF65-F5344CB8AC3E}">
        <p14:creationId xmlns:p14="http://schemas.microsoft.com/office/powerpoint/2010/main" val="3737470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2863DC6-6683-4DD2-8B53-59DA8191917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KIRJAINTAULU</a:t>
            </a:r>
            <a:r>
              <a:rPr lang="fi-FI" baseline="0" dirty="0"/>
              <a:t> YLEISYYSJÄRJESTYKSESSÄ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AFAE2F9-E1FB-4807-B26D-050F43A6B9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4" name="Kuva 3" descr="Ylärivillä kysymyssanoja. Kirjaimet yleisyysjärjestyksessä, lopussa valinnat ei ja kyllä.">
            <a:extLst>
              <a:ext uri="{FF2B5EF4-FFF2-40B4-BE49-F238E27FC236}">
                <a16:creationId xmlns:a16="http://schemas.microsoft.com/office/drawing/2014/main" id="{C99B4BBD-AEEA-4528-8AA0-BEFBCC11BF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09961"/>
            <a:ext cx="9906000" cy="5784154"/>
          </a:xfrm>
          <a:prstGeom prst="rect">
            <a:avLst/>
          </a:prstGeom>
        </p:spPr>
      </p:pic>
      <p:sp>
        <p:nvSpPr>
          <p:cNvPr id="5" name="Tekstiruutu 4">
            <a:extLst>
              <a:ext uri="{FF2B5EF4-FFF2-40B4-BE49-F238E27FC236}">
                <a16:creationId xmlns:a16="http://schemas.microsoft.com/office/drawing/2014/main" id="{70688BD1-4132-4953-BEDA-5BAD1321BA3B}"/>
              </a:ext>
            </a:extLst>
          </p:cNvPr>
          <p:cNvSpPr txBox="1"/>
          <p:nvPr/>
        </p:nvSpPr>
        <p:spPr>
          <a:xfrm>
            <a:off x="152400" y="114300"/>
            <a:ext cx="63341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b="1" dirty="0"/>
              <a:t>KIRJAINTAULU YLEISYYSJÄRJESTYKSESSÄ</a:t>
            </a:r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519DB039-A208-428B-AB45-70A7F217DDD3}"/>
              </a:ext>
            </a:extLst>
          </p:cNvPr>
          <p:cNvSpPr/>
          <p:nvPr/>
        </p:nvSpPr>
        <p:spPr>
          <a:xfrm>
            <a:off x="104606" y="6494115"/>
            <a:ext cx="969678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dirty="0"/>
              <a:t>Tikoteekin kehittämä (www.kehitysvammaliitto.fi/tikoteekki), Kuvat: </a:t>
            </a:r>
            <a:r>
              <a:rPr lang="sv-FI" sz="1200" dirty="0"/>
              <a:t>kuvapankki.papunet.net, </a:t>
            </a:r>
            <a:r>
              <a:rPr lang="fi-FI" sz="1200" dirty="0"/>
              <a:t>Lähde: </a:t>
            </a:r>
            <a:r>
              <a:rPr lang="fi-FI" sz="1200" dirty="0">
                <a:hlinkClick r:id="rId3"/>
              </a:rPr>
              <a:t>http://papunet.net/materiaalia/koronavirus</a:t>
            </a:r>
            <a:endParaRPr lang="fi-FI" sz="1200" dirty="0"/>
          </a:p>
        </p:txBody>
      </p:sp>
    </p:spTree>
    <p:extLst>
      <p:ext uri="{BB962C8B-B14F-4D97-AF65-F5344CB8AC3E}">
        <p14:creationId xmlns:p14="http://schemas.microsoft.com/office/powerpoint/2010/main" val="1510696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orakulmio: Pyöristetyt kulmat 2">
            <a:extLst>
              <a:ext uri="{FF2B5EF4-FFF2-40B4-BE49-F238E27FC236}">
                <a16:creationId xmlns:a16="http://schemas.microsoft.com/office/drawing/2014/main" id="{95B3E798-A421-4D06-8F8B-D471C1E135DC}"/>
              </a:ext>
            </a:extLst>
          </p:cNvPr>
          <p:cNvSpPr/>
          <p:nvPr/>
        </p:nvSpPr>
        <p:spPr>
          <a:xfrm>
            <a:off x="528638" y="214308"/>
            <a:ext cx="681038" cy="728663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32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" name="Suorakulmio: Pyöristetyt kulmat 3">
            <a:extLst>
              <a:ext uri="{FF2B5EF4-FFF2-40B4-BE49-F238E27FC236}">
                <a16:creationId xmlns:a16="http://schemas.microsoft.com/office/drawing/2014/main" id="{11126390-3BEC-4095-B85E-68114AA556C6}"/>
              </a:ext>
            </a:extLst>
          </p:cNvPr>
          <p:cNvSpPr/>
          <p:nvPr/>
        </p:nvSpPr>
        <p:spPr>
          <a:xfrm>
            <a:off x="1394355" y="214308"/>
            <a:ext cx="681038" cy="728663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32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5" name="Suorakulmio: Pyöristetyt kulmat 4">
            <a:extLst>
              <a:ext uri="{FF2B5EF4-FFF2-40B4-BE49-F238E27FC236}">
                <a16:creationId xmlns:a16="http://schemas.microsoft.com/office/drawing/2014/main" id="{71532F65-D40B-4D5C-831C-8162EF7699C8}"/>
              </a:ext>
            </a:extLst>
          </p:cNvPr>
          <p:cNvSpPr/>
          <p:nvPr/>
        </p:nvSpPr>
        <p:spPr>
          <a:xfrm>
            <a:off x="2260072" y="214308"/>
            <a:ext cx="681038" cy="728663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32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6" name="Suorakulmio: Pyöristetyt kulmat 5">
            <a:extLst>
              <a:ext uri="{FF2B5EF4-FFF2-40B4-BE49-F238E27FC236}">
                <a16:creationId xmlns:a16="http://schemas.microsoft.com/office/drawing/2014/main" id="{75B93CA2-C64B-4FB7-81C7-40D7F16127A7}"/>
              </a:ext>
            </a:extLst>
          </p:cNvPr>
          <p:cNvSpPr/>
          <p:nvPr/>
        </p:nvSpPr>
        <p:spPr>
          <a:xfrm>
            <a:off x="3125789" y="214308"/>
            <a:ext cx="681038" cy="728663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3200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7" name="Suorakulmio: Pyöristetyt kulmat 6">
            <a:extLst>
              <a:ext uri="{FF2B5EF4-FFF2-40B4-BE49-F238E27FC236}">
                <a16:creationId xmlns:a16="http://schemas.microsoft.com/office/drawing/2014/main" id="{BA6F7AEE-1ADC-4D20-8852-CD9DD7552B7C}"/>
              </a:ext>
            </a:extLst>
          </p:cNvPr>
          <p:cNvSpPr/>
          <p:nvPr/>
        </p:nvSpPr>
        <p:spPr>
          <a:xfrm>
            <a:off x="3991506" y="214308"/>
            <a:ext cx="681038" cy="728663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3200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8" name="Suorakulmio: Pyöristetyt kulmat 7">
            <a:extLst>
              <a:ext uri="{FF2B5EF4-FFF2-40B4-BE49-F238E27FC236}">
                <a16:creationId xmlns:a16="http://schemas.microsoft.com/office/drawing/2014/main" id="{B6B48BC2-D947-42F2-8B51-05D61E8DECDC}"/>
              </a:ext>
            </a:extLst>
          </p:cNvPr>
          <p:cNvSpPr/>
          <p:nvPr/>
        </p:nvSpPr>
        <p:spPr>
          <a:xfrm>
            <a:off x="4857223" y="214308"/>
            <a:ext cx="681038" cy="728663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3200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9" name="Suorakulmio: Pyöristetyt kulmat 8">
            <a:extLst>
              <a:ext uri="{FF2B5EF4-FFF2-40B4-BE49-F238E27FC236}">
                <a16:creationId xmlns:a16="http://schemas.microsoft.com/office/drawing/2014/main" id="{89E88B7B-51D2-47C1-AF12-C051E39CEFF3}"/>
              </a:ext>
            </a:extLst>
          </p:cNvPr>
          <p:cNvSpPr/>
          <p:nvPr/>
        </p:nvSpPr>
        <p:spPr>
          <a:xfrm>
            <a:off x="5722940" y="214308"/>
            <a:ext cx="681038" cy="728663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3200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10" name="Suorakulmio: Pyöristetyt kulmat 9">
            <a:extLst>
              <a:ext uri="{FF2B5EF4-FFF2-40B4-BE49-F238E27FC236}">
                <a16:creationId xmlns:a16="http://schemas.microsoft.com/office/drawing/2014/main" id="{3A601282-8CD1-4C93-B590-1B732256E350}"/>
              </a:ext>
            </a:extLst>
          </p:cNvPr>
          <p:cNvSpPr/>
          <p:nvPr/>
        </p:nvSpPr>
        <p:spPr>
          <a:xfrm>
            <a:off x="6588657" y="214308"/>
            <a:ext cx="681038" cy="728663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3200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1" name="Suorakulmio: Pyöristetyt kulmat 10">
            <a:extLst>
              <a:ext uri="{FF2B5EF4-FFF2-40B4-BE49-F238E27FC236}">
                <a16:creationId xmlns:a16="http://schemas.microsoft.com/office/drawing/2014/main" id="{7C56F76D-FA55-4FEE-8255-2ECF20CEF5AD}"/>
              </a:ext>
            </a:extLst>
          </p:cNvPr>
          <p:cNvSpPr/>
          <p:nvPr/>
        </p:nvSpPr>
        <p:spPr>
          <a:xfrm>
            <a:off x="7454374" y="214308"/>
            <a:ext cx="681038" cy="728663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3200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12" name="Suorakulmio: Pyöristetyt kulmat 11">
            <a:extLst>
              <a:ext uri="{FF2B5EF4-FFF2-40B4-BE49-F238E27FC236}">
                <a16:creationId xmlns:a16="http://schemas.microsoft.com/office/drawing/2014/main" id="{D63682F0-5454-4F3F-8757-0B6D54456892}"/>
              </a:ext>
            </a:extLst>
          </p:cNvPr>
          <p:cNvSpPr/>
          <p:nvPr/>
        </p:nvSpPr>
        <p:spPr>
          <a:xfrm>
            <a:off x="8320088" y="214308"/>
            <a:ext cx="681038" cy="728663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3200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13" name="Suorakulmio: Pyöristetyt kulmat 12">
            <a:extLst>
              <a:ext uri="{FF2B5EF4-FFF2-40B4-BE49-F238E27FC236}">
                <a16:creationId xmlns:a16="http://schemas.microsoft.com/office/drawing/2014/main" id="{43C469CA-FD41-4A5F-BA2C-D2423738D139}"/>
              </a:ext>
            </a:extLst>
          </p:cNvPr>
          <p:cNvSpPr/>
          <p:nvPr/>
        </p:nvSpPr>
        <p:spPr>
          <a:xfrm>
            <a:off x="171450" y="1338262"/>
            <a:ext cx="800100" cy="1019175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200" dirty="0">
                <a:solidFill>
                  <a:schemeClr val="tx1"/>
                </a:solidFill>
              </a:rPr>
              <a:t>Q</a:t>
            </a:r>
          </a:p>
        </p:txBody>
      </p:sp>
      <p:sp>
        <p:nvSpPr>
          <p:cNvPr id="14" name="Suorakulmio: Pyöristetyt kulmat 13">
            <a:extLst>
              <a:ext uri="{FF2B5EF4-FFF2-40B4-BE49-F238E27FC236}">
                <a16:creationId xmlns:a16="http://schemas.microsoft.com/office/drawing/2014/main" id="{A4B9F00F-B124-4931-BDD0-17EDC296C243}"/>
              </a:ext>
            </a:extLst>
          </p:cNvPr>
          <p:cNvSpPr/>
          <p:nvPr/>
        </p:nvSpPr>
        <p:spPr>
          <a:xfrm>
            <a:off x="1047750" y="1338262"/>
            <a:ext cx="800100" cy="1019175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200" dirty="0">
                <a:solidFill>
                  <a:schemeClr val="tx1"/>
                </a:solidFill>
              </a:rPr>
              <a:t>W</a:t>
            </a:r>
          </a:p>
        </p:txBody>
      </p:sp>
      <p:sp>
        <p:nvSpPr>
          <p:cNvPr id="15" name="Suorakulmio: Pyöristetyt kulmat 14">
            <a:extLst>
              <a:ext uri="{FF2B5EF4-FFF2-40B4-BE49-F238E27FC236}">
                <a16:creationId xmlns:a16="http://schemas.microsoft.com/office/drawing/2014/main" id="{4A19876F-C5CE-4DAE-9785-102645AE1A29}"/>
              </a:ext>
            </a:extLst>
          </p:cNvPr>
          <p:cNvSpPr/>
          <p:nvPr/>
        </p:nvSpPr>
        <p:spPr>
          <a:xfrm>
            <a:off x="1924050" y="1338262"/>
            <a:ext cx="800100" cy="1019175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200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6" name="Suorakulmio: Pyöristetyt kulmat 15">
            <a:extLst>
              <a:ext uri="{FF2B5EF4-FFF2-40B4-BE49-F238E27FC236}">
                <a16:creationId xmlns:a16="http://schemas.microsoft.com/office/drawing/2014/main" id="{7C5F4A6A-CE3D-4437-A989-135D135BAAD7}"/>
              </a:ext>
            </a:extLst>
          </p:cNvPr>
          <p:cNvSpPr/>
          <p:nvPr/>
        </p:nvSpPr>
        <p:spPr>
          <a:xfrm>
            <a:off x="2800350" y="1338262"/>
            <a:ext cx="800100" cy="1019175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200" dirty="0">
                <a:solidFill>
                  <a:schemeClr val="tx1"/>
                </a:solidFill>
              </a:rPr>
              <a:t>R</a:t>
            </a:r>
          </a:p>
        </p:txBody>
      </p:sp>
      <p:sp>
        <p:nvSpPr>
          <p:cNvPr id="17" name="Suorakulmio: Pyöristetyt kulmat 16">
            <a:extLst>
              <a:ext uri="{FF2B5EF4-FFF2-40B4-BE49-F238E27FC236}">
                <a16:creationId xmlns:a16="http://schemas.microsoft.com/office/drawing/2014/main" id="{8547A927-83F0-4761-A1AE-6D6A5B433109}"/>
              </a:ext>
            </a:extLst>
          </p:cNvPr>
          <p:cNvSpPr/>
          <p:nvPr/>
        </p:nvSpPr>
        <p:spPr>
          <a:xfrm>
            <a:off x="3676650" y="1338262"/>
            <a:ext cx="800100" cy="1019175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200" dirty="0">
                <a:solidFill>
                  <a:schemeClr val="tx1"/>
                </a:solidFill>
              </a:rPr>
              <a:t>T</a:t>
            </a:r>
          </a:p>
        </p:txBody>
      </p:sp>
      <p:sp>
        <p:nvSpPr>
          <p:cNvPr id="18" name="Suorakulmio: Pyöristetyt kulmat 17">
            <a:extLst>
              <a:ext uri="{FF2B5EF4-FFF2-40B4-BE49-F238E27FC236}">
                <a16:creationId xmlns:a16="http://schemas.microsoft.com/office/drawing/2014/main" id="{3FC8BDF8-9C6A-4413-8A5D-22223D5AEAC0}"/>
              </a:ext>
            </a:extLst>
          </p:cNvPr>
          <p:cNvSpPr/>
          <p:nvPr/>
        </p:nvSpPr>
        <p:spPr>
          <a:xfrm>
            <a:off x="4552950" y="1338262"/>
            <a:ext cx="800100" cy="1019175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200" dirty="0">
                <a:solidFill>
                  <a:schemeClr val="tx1"/>
                </a:solidFill>
              </a:rPr>
              <a:t>Y</a:t>
            </a:r>
          </a:p>
        </p:txBody>
      </p:sp>
      <p:sp>
        <p:nvSpPr>
          <p:cNvPr id="19" name="Suorakulmio: Pyöristetyt kulmat 18">
            <a:extLst>
              <a:ext uri="{FF2B5EF4-FFF2-40B4-BE49-F238E27FC236}">
                <a16:creationId xmlns:a16="http://schemas.microsoft.com/office/drawing/2014/main" id="{1154CDA5-8437-4381-8C3F-91F582F323AC}"/>
              </a:ext>
            </a:extLst>
          </p:cNvPr>
          <p:cNvSpPr/>
          <p:nvPr/>
        </p:nvSpPr>
        <p:spPr>
          <a:xfrm>
            <a:off x="5429250" y="1338262"/>
            <a:ext cx="800100" cy="1019175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200" dirty="0">
                <a:solidFill>
                  <a:schemeClr val="tx1"/>
                </a:solidFill>
              </a:rPr>
              <a:t>U</a:t>
            </a:r>
          </a:p>
        </p:txBody>
      </p:sp>
      <p:sp>
        <p:nvSpPr>
          <p:cNvPr id="20" name="Suorakulmio: Pyöristetyt kulmat 19">
            <a:extLst>
              <a:ext uri="{FF2B5EF4-FFF2-40B4-BE49-F238E27FC236}">
                <a16:creationId xmlns:a16="http://schemas.microsoft.com/office/drawing/2014/main" id="{7D714159-7073-4713-97D2-411E792C9AA4}"/>
              </a:ext>
            </a:extLst>
          </p:cNvPr>
          <p:cNvSpPr/>
          <p:nvPr/>
        </p:nvSpPr>
        <p:spPr>
          <a:xfrm>
            <a:off x="6305550" y="1338262"/>
            <a:ext cx="800100" cy="1019175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200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21" name="Suorakulmio: Pyöristetyt kulmat 20">
            <a:extLst>
              <a:ext uri="{FF2B5EF4-FFF2-40B4-BE49-F238E27FC236}">
                <a16:creationId xmlns:a16="http://schemas.microsoft.com/office/drawing/2014/main" id="{0C47C6D7-902A-46F5-AB8F-684358C4CAB0}"/>
              </a:ext>
            </a:extLst>
          </p:cNvPr>
          <p:cNvSpPr/>
          <p:nvPr/>
        </p:nvSpPr>
        <p:spPr>
          <a:xfrm>
            <a:off x="7181850" y="1338262"/>
            <a:ext cx="800100" cy="1019175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200" dirty="0">
                <a:solidFill>
                  <a:schemeClr val="tx1"/>
                </a:solidFill>
              </a:rPr>
              <a:t>O</a:t>
            </a:r>
          </a:p>
        </p:txBody>
      </p:sp>
      <p:sp>
        <p:nvSpPr>
          <p:cNvPr id="22" name="Suorakulmio: Pyöristetyt kulmat 21">
            <a:extLst>
              <a:ext uri="{FF2B5EF4-FFF2-40B4-BE49-F238E27FC236}">
                <a16:creationId xmlns:a16="http://schemas.microsoft.com/office/drawing/2014/main" id="{742C0B41-5B33-4651-809F-42BC5F1A4F8C}"/>
              </a:ext>
            </a:extLst>
          </p:cNvPr>
          <p:cNvSpPr/>
          <p:nvPr/>
        </p:nvSpPr>
        <p:spPr>
          <a:xfrm>
            <a:off x="8058150" y="1338262"/>
            <a:ext cx="800100" cy="1019175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200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23" name="Suorakulmio: Pyöristetyt kulmat 22">
            <a:extLst>
              <a:ext uri="{FF2B5EF4-FFF2-40B4-BE49-F238E27FC236}">
                <a16:creationId xmlns:a16="http://schemas.microsoft.com/office/drawing/2014/main" id="{DE5C8627-5F78-4E53-BA11-6BC6B50B899C}"/>
              </a:ext>
            </a:extLst>
          </p:cNvPr>
          <p:cNvSpPr/>
          <p:nvPr/>
        </p:nvSpPr>
        <p:spPr>
          <a:xfrm>
            <a:off x="8934450" y="1338262"/>
            <a:ext cx="800100" cy="1019175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200" dirty="0">
                <a:solidFill>
                  <a:schemeClr val="tx1"/>
                </a:solidFill>
              </a:rPr>
              <a:t>Å</a:t>
            </a:r>
          </a:p>
        </p:txBody>
      </p:sp>
      <p:sp>
        <p:nvSpPr>
          <p:cNvPr id="24" name="Suorakulmio: Pyöristetyt kulmat 23">
            <a:extLst>
              <a:ext uri="{FF2B5EF4-FFF2-40B4-BE49-F238E27FC236}">
                <a16:creationId xmlns:a16="http://schemas.microsoft.com/office/drawing/2014/main" id="{DE5D377F-7F9F-4884-98C4-158F26B47620}"/>
              </a:ext>
            </a:extLst>
          </p:cNvPr>
          <p:cNvSpPr/>
          <p:nvPr/>
        </p:nvSpPr>
        <p:spPr>
          <a:xfrm>
            <a:off x="209550" y="2679701"/>
            <a:ext cx="800100" cy="1019175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200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25" name="Suorakulmio: Pyöristetyt kulmat 24">
            <a:extLst>
              <a:ext uri="{FF2B5EF4-FFF2-40B4-BE49-F238E27FC236}">
                <a16:creationId xmlns:a16="http://schemas.microsoft.com/office/drawing/2014/main" id="{D8A27203-4647-452A-85E4-7CD1BF84A694}"/>
              </a:ext>
            </a:extLst>
          </p:cNvPr>
          <p:cNvSpPr/>
          <p:nvPr/>
        </p:nvSpPr>
        <p:spPr>
          <a:xfrm>
            <a:off x="1085850" y="2679701"/>
            <a:ext cx="800100" cy="1019175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200" dirty="0">
                <a:solidFill>
                  <a:schemeClr val="tx1"/>
                </a:solidFill>
              </a:rPr>
              <a:t>S</a:t>
            </a:r>
          </a:p>
        </p:txBody>
      </p:sp>
      <p:sp>
        <p:nvSpPr>
          <p:cNvPr id="26" name="Suorakulmio: Pyöristetyt kulmat 25">
            <a:extLst>
              <a:ext uri="{FF2B5EF4-FFF2-40B4-BE49-F238E27FC236}">
                <a16:creationId xmlns:a16="http://schemas.microsoft.com/office/drawing/2014/main" id="{5E7828D3-9607-4907-ACB3-18550EE0B08D}"/>
              </a:ext>
            </a:extLst>
          </p:cNvPr>
          <p:cNvSpPr/>
          <p:nvPr/>
        </p:nvSpPr>
        <p:spPr>
          <a:xfrm>
            <a:off x="1962150" y="2679701"/>
            <a:ext cx="800100" cy="1019175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2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27" name="Suorakulmio: Pyöristetyt kulmat 26">
            <a:extLst>
              <a:ext uri="{FF2B5EF4-FFF2-40B4-BE49-F238E27FC236}">
                <a16:creationId xmlns:a16="http://schemas.microsoft.com/office/drawing/2014/main" id="{6349B8C3-271A-44EE-84D8-3706CDBA6747}"/>
              </a:ext>
            </a:extLst>
          </p:cNvPr>
          <p:cNvSpPr/>
          <p:nvPr/>
        </p:nvSpPr>
        <p:spPr>
          <a:xfrm>
            <a:off x="2838450" y="2679701"/>
            <a:ext cx="800100" cy="1019175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200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28" name="Suorakulmio: Pyöristetyt kulmat 27">
            <a:extLst>
              <a:ext uri="{FF2B5EF4-FFF2-40B4-BE49-F238E27FC236}">
                <a16:creationId xmlns:a16="http://schemas.microsoft.com/office/drawing/2014/main" id="{D7878422-1886-466F-A359-CD25D168A1A8}"/>
              </a:ext>
            </a:extLst>
          </p:cNvPr>
          <p:cNvSpPr/>
          <p:nvPr/>
        </p:nvSpPr>
        <p:spPr>
          <a:xfrm>
            <a:off x="3714750" y="2679701"/>
            <a:ext cx="800100" cy="1019175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200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29" name="Suorakulmio: Pyöristetyt kulmat 28">
            <a:extLst>
              <a:ext uri="{FF2B5EF4-FFF2-40B4-BE49-F238E27FC236}">
                <a16:creationId xmlns:a16="http://schemas.microsoft.com/office/drawing/2014/main" id="{669D4078-4E39-4134-AC5B-E726CE27F1A8}"/>
              </a:ext>
            </a:extLst>
          </p:cNvPr>
          <p:cNvSpPr/>
          <p:nvPr/>
        </p:nvSpPr>
        <p:spPr>
          <a:xfrm>
            <a:off x="4591050" y="2679701"/>
            <a:ext cx="800100" cy="1019175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200" dirty="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30" name="Suorakulmio: Pyöristetyt kulmat 29">
            <a:extLst>
              <a:ext uri="{FF2B5EF4-FFF2-40B4-BE49-F238E27FC236}">
                <a16:creationId xmlns:a16="http://schemas.microsoft.com/office/drawing/2014/main" id="{460452C3-486E-45E0-886A-1F007D547903}"/>
              </a:ext>
            </a:extLst>
          </p:cNvPr>
          <p:cNvSpPr/>
          <p:nvPr/>
        </p:nvSpPr>
        <p:spPr>
          <a:xfrm>
            <a:off x="5467350" y="2679701"/>
            <a:ext cx="800100" cy="1019175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200" dirty="0">
                <a:solidFill>
                  <a:schemeClr val="tx1"/>
                </a:solidFill>
              </a:rPr>
              <a:t>J</a:t>
            </a:r>
          </a:p>
        </p:txBody>
      </p:sp>
      <p:sp>
        <p:nvSpPr>
          <p:cNvPr id="31" name="Suorakulmio: Pyöristetyt kulmat 30">
            <a:extLst>
              <a:ext uri="{FF2B5EF4-FFF2-40B4-BE49-F238E27FC236}">
                <a16:creationId xmlns:a16="http://schemas.microsoft.com/office/drawing/2014/main" id="{B195E0A1-64D5-4394-91BE-9EEB627C4418}"/>
              </a:ext>
            </a:extLst>
          </p:cNvPr>
          <p:cNvSpPr/>
          <p:nvPr/>
        </p:nvSpPr>
        <p:spPr>
          <a:xfrm>
            <a:off x="6343650" y="2679701"/>
            <a:ext cx="800100" cy="1019175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200" dirty="0">
                <a:solidFill>
                  <a:schemeClr val="tx1"/>
                </a:solidFill>
              </a:rPr>
              <a:t>K</a:t>
            </a:r>
          </a:p>
        </p:txBody>
      </p:sp>
      <p:sp>
        <p:nvSpPr>
          <p:cNvPr id="32" name="Suorakulmio: Pyöristetyt kulmat 31">
            <a:extLst>
              <a:ext uri="{FF2B5EF4-FFF2-40B4-BE49-F238E27FC236}">
                <a16:creationId xmlns:a16="http://schemas.microsoft.com/office/drawing/2014/main" id="{F7F88637-CCA6-4A26-9F2A-DC57AE9334B6}"/>
              </a:ext>
            </a:extLst>
          </p:cNvPr>
          <p:cNvSpPr/>
          <p:nvPr/>
        </p:nvSpPr>
        <p:spPr>
          <a:xfrm>
            <a:off x="7219950" y="2679701"/>
            <a:ext cx="800100" cy="1019175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200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33" name="Suorakulmio: Pyöristetyt kulmat 32">
            <a:extLst>
              <a:ext uri="{FF2B5EF4-FFF2-40B4-BE49-F238E27FC236}">
                <a16:creationId xmlns:a16="http://schemas.microsoft.com/office/drawing/2014/main" id="{030D31A9-25A3-4F95-9F56-17299E495213}"/>
              </a:ext>
            </a:extLst>
          </p:cNvPr>
          <p:cNvSpPr/>
          <p:nvPr/>
        </p:nvSpPr>
        <p:spPr>
          <a:xfrm>
            <a:off x="8096250" y="2679701"/>
            <a:ext cx="800100" cy="1019175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200" dirty="0">
                <a:solidFill>
                  <a:schemeClr val="tx1"/>
                </a:solidFill>
              </a:rPr>
              <a:t>Ö</a:t>
            </a:r>
          </a:p>
        </p:txBody>
      </p:sp>
      <p:sp>
        <p:nvSpPr>
          <p:cNvPr id="34" name="Suorakulmio: Pyöristetyt kulmat 33">
            <a:extLst>
              <a:ext uri="{FF2B5EF4-FFF2-40B4-BE49-F238E27FC236}">
                <a16:creationId xmlns:a16="http://schemas.microsoft.com/office/drawing/2014/main" id="{09874452-1EE4-46FD-8509-42DDA85312DA}"/>
              </a:ext>
            </a:extLst>
          </p:cNvPr>
          <p:cNvSpPr/>
          <p:nvPr/>
        </p:nvSpPr>
        <p:spPr>
          <a:xfrm>
            <a:off x="8972550" y="2679701"/>
            <a:ext cx="800100" cy="1019175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200" dirty="0">
                <a:solidFill>
                  <a:schemeClr val="tx1"/>
                </a:solidFill>
              </a:rPr>
              <a:t>Ä</a:t>
            </a:r>
          </a:p>
        </p:txBody>
      </p:sp>
      <p:sp>
        <p:nvSpPr>
          <p:cNvPr id="36" name="Suorakulmio: Pyöristetyt kulmat 35">
            <a:extLst>
              <a:ext uri="{FF2B5EF4-FFF2-40B4-BE49-F238E27FC236}">
                <a16:creationId xmlns:a16="http://schemas.microsoft.com/office/drawing/2014/main" id="{845018D3-A10B-418A-8BD1-778C1F575B41}"/>
              </a:ext>
            </a:extLst>
          </p:cNvPr>
          <p:cNvSpPr/>
          <p:nvPr/>
        </p:nvSpPr>
        <p:spPr>
          <a:xfrm>
            <a:off x="1123950" y="4021140"/>
            <a:ext cx="800100" cy="1019175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200" dirty="0">
                <a:solidFill>
                  <a:schemeClr val="tx1"/>
                </a:solidFill>
              </a:rPr>
              <a:t>Z</a:t>
            </a:r>
          </a:p>
        </p:txBody>
      </p:sp>
      <p:sp>
        <p:nvSpPr>
          <p:cNvPr id="37" name="Suorakulmio: Pyöristetyt kulmat 36">
            <a:extLst>
              <a:ext uri="{FF2B5EF4-FFF2-40B4-BE49-F238E27FC236}">
                <a16:creationId xmlns:a16="http://schemas.microsoft.com/office/drawing/2014/main" id="{760C987D-6B44-4EC7-A67D-5850270235FF}"/>
              </a:ext>
            </a:extLst>
          </p:cNvPr>
          <p:cNvSpPr/>
          <p:nvPr/>
        </p:nvSpPr>
        <p:spPr>
          <a:xfrm>
            <a:off x="2000250" y="4021140"/>
            <a:ext cx="800100" cy="1019175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200" dirty="0">
                <a:solidFill>
                  <a:schemeClr val="tx1"/>
                </a:solidFill>
              </a:rPr>
              <a:t>X</a:t>
            </a:r>
          </a:p>
        </p:txBody>
      </p:sp>
      <p:sp>
        <p:nvSpPr>
          <p:cNvPr id="38" name="Suorakulmio: Pyöristetyt kulmat 37">
            <a:extLst>
              <a:ext uri="{FF2B5EF4-FFF2-40B4-BE49-F238E27FC236}">
                <a16:creationId xmlns:a16="http://schemas.microsoft.com/office/drawing/2014/main" id="{C3A1599F-84B9-40CF-BA01-3033ABC4B61E}"/>
              </a:ext>
            </a:extLst>
          </p:cNvPr>
          <p:cNvSpPr/>
          <p:nvPr/>
        </p:nvSpPr>
        <p:spPr>
          <a:xfrm>
            <a:off x="2876550" y="4021140"/>
            <a:ext cx="800100" cy="1019175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200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39" name="Suorakulmio: Pyöristetyt kulmat 38">
            <a:extLst>
              <a:ext uri="{FF2B5EF4-FFF2-40B4-BE49-F238E27FC236}">
                <a16:creationId xmlns:a16="http://schemas.microsoft.com/office/drawing/2014/main" id="{E8C88C1A-DC66-4B07-8719-AA06AB17154D}"/>
              </a:ext>
            </a:extLst>
          </p:cNvPr>
          <p:cNvSpPr/>
          <p:nvPr/>
        </p:nvSpPr>
        <p:spPr>
          <a:xfrm>
            <a:off x="3752850" y="4021140"/>
            <a:ext cx="800100" cy="1019175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200" dirty="0">
                <a:solidFill>
                  <a:schemeClr val="tx1"/>
                </a:solidFill>
              </a:rPr>
              <a:t>V</a:t>
            </a:r>
          </a:p>
        </p:txBody>
      </p:sp>
      <p:sp>
        <p:nvSpPr>
          <p:cNvPr id="40" name="Suorakulmio: Pyöristetyt kulmat 39">
            <a:extLst>
              <a:ext uri="{FF2B5EF4-FFF2-40B4-BE49-F238E27FC236}">
                <a16:creationId xmlns:a16="http://schemas.microsoft.com/office/drawing/2014/main" id="{EEA6778E-35C6-47DB-8C54-E246313633E1}"/>
              </a:ext>
            </a:extLst>
          </p:cNvPr>
          <p:cNvSpPr/>
          <p:nvPr/>
        </p:nvSpPr>
        <p:spPr>
          <a:xfrm>
            <a:off x="4629150" y="4021140"/>
            <a:ext cx="800100" cy="1019175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200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41" name="Suorakulmio: Pyöristetyt kulmat 40">
            <a:extLst>
              <a:ext uri="{FF2B5EF4-FFF2-40B4-BE49-F238E27FC236}">
                <a16:creationId xmlns:a16="http://schemas.microsoft.com/office/drawing/2014/main" id="{B5D0FD8D-B115-4055-A445-3B4C1DB0E2B9}"/>
              </a:ext>
            </a:extLst>
          </p:cNvPr>
          <p:cNvSpPr/>
          <p:nvPr/>
        </p:nvSpPr>
        <p:spPr>
          <a:xfrm>
            <a:off x="5505450" y="4021140"/>
            <a:ext cx="800100" cy="1019175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200" dirty="0">
                <a:solidFill>
                  <a:schemeClr val="tx1"/>
                </a:solidFill>
              </a:rPr>
              <a:t>N</a:t>
            </a:r>
          </a:p>
        </p:txBody>
      </p:sp>
      <p:sp>
        <p:nvSpPr>
          <p:cNvPr id="42" name="Suorakulmio: Pyöristetyt kulmat 41">
            <a:extLst>
              <a:ext uri="{FF2B5EF4-FFF2-40B4-BE49-F238E27FC236}">
                <a16:creationId xmlns:a16="http://schemas.microsoft.com/office/drawing/2014/main" id="{133A5B61-E4A7-44EE-8815-F9B28C085EC0}"/>
              </a:ext>
            </a:extLst>
          </p:cNvPr>
          <p:cNvSpPr/>
          <p:nvPr/>
        </p:nvSpPr>
        <p:spPr>
          <a:xfrm>
            <a:off x="6381750" y="4021140"/>
            <a:ext cx="800100" cy="1019175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200" dirty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43" name="Suorakulmio: Pyöristetyt kulmat 42">
            <a:extLst>
              <a:ext uri="{FF2B5EF4-FFF2-40B4-BE49-F238E27FC236}">
                <a16:creationId xmlns:a16="http://schemas.microsoft.com/office/drawing/2014/main" id="{5D22718F-D8C2-4E67-BCA5-20A55657C785}"/>
              </a:ext>
            </a:extLst>
          </p:cNvPr>
          <p:cNvSpPr/>
          <p:nvPr/>
        </p:nvSpPr>
        <p:spPr>
          <a:xfrm>
            <a:off x="7258050" y="4021140"/>
            <a:ext cx="800100" cy="1019175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200" dirty="0">
                <a:solidFill>
                  <a:schemeClr val="tx1"/>
                </a:solidFill>
              </a:rPr>
              <a:t>,</a:t>
            </a:r>
          </a:p>
        </p:txBody>
      </p:sp>
      <p:sp>
        <p:nvSpPr>
          <p:cNvPr id="44" name="Suorakulmio: Pyöristetyt kulmat 43">
            <a:extLst>
              <a:ext uri="{FF2B5EF4-FFF2-40B4-BE49-F238E27FC236}">
                <a16:creationId xmlns:a16="http://schemas.microsoft.com/office/drawing/2014/main" id="{DA87FFA1-FEEC-47AF-A0E8-08F41E44DBEE}"/>
              </a:ext>
            </a:extLst>
          </p:cNvPr>
          <p:cNvSpPr/>
          <p:nvPr/>
        </p:nvSpPr>
        <p:spPr>
          <a:xfrm>
            <a:off x="8134350" y="4021140"/>
            <a:ext cx="800100" cy="1019175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2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46" name="Suorakulmio: Pyöristetyt kulmat 45">
            <a:extLst>
              <a:ext uri="{FF2B5EF4-FFF2-40B4-BE49-F238E27FC236}">
                <a16:creationId xmlns:a16="http://schemas.microsoft.com/office/drawing/2014/main" id="{094997C8-7CC5-44A0-93E2-7222D9CFD657}"/>
              </a:ext>
            </a:extLst>
          </p:cNvPr>
          <p:cNvSpPr/>
          <p:nvPr/>
        </p:nvSpPr>
        <p:spPr>
          <a:xfrm>
            <a:off x="2876550" y="5362578"/>
            <a:ext cx="4381500" cy="101917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3200" dirty="0">
                <a:solidFill>
                  <a:schemeClr val="tx1"/>
                </a:solidFill>
              </a:rPr>
              <a:t>VÄLILYÖNTI</a:t>
            </a:r>
          </a:p>
        </p:txBody>
      </p:sp>
      <p:sp>
        <p:nvSpPr>
          <p:cNvPr id="47" name="Suorakulmio: Pyöristetyt kulmat 46">
            <a:extLst>
              <a:ext uri="{FF2B5EF4-FFF2-40B4-BE49-F238E27FC236}">
                <a16:creationId xmlns:a16="http://schemas.microsoft.com/office/drawing/2014/main" id="{D781EC97-F539-4644-927A-FD66EAEBDE54}"/>
              </a:ext>
            </a:extLst>
          </p:cNvPr>
          <p:cNvSpPr/>
          <p:nvPr/>
        </p:nvSpPr>
        <p:spPr>
          <a:xfrm>
            <a:off x="1071562" y="5407028"/>
            <a:ext cx="1552575" cy="974723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4000" dirty="0">
                <a:solidFill>
                  <a:schemeClr val="bg1"/>
                </a:solidFill>
              </a:rPr>
              <a:t>KYLLÄ</a:t>
            </a:r>
          </a:p>
        </p:txBody>
      </p:sp>
      <p:sp>
        <p:nvSpPr>
          <p:cNvPr id="49" name="Suorakulmio: Pyöristetyt kulmat 48">
            <a:extLst>
              <a:ext uri="{FF2B5EF4-FFF2-40B4-BE49-F238E27FC236}">
                <a16:creationId xmlns:a16="http://schemas.microsoft.com/office/drawing/2014/main" id="{6002DF74-9E17-41D0-9D1D-095C16216242}"/>
              </a:ext>
            </a:extLst>
          </p:cNvPr>
          <p:cNvSpPr/>
          <p:nvPr/>
        </p:nvSpPr>
        <p:spPr>
          <a:xfrm>
            <a:off x="7439026" y="5362578"/>
            <a:ext cx="1552575" cy="1019174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4000" dirty="0">
                <a:solidFill>
                  <a:schemeClr val="bg1"/>
                </a:solidFill>
              </a:rPr>
              <a:t>EI</a:t>
            </a:r>
          </a:p>
        </p:txBody>
      </p:sp>
      <p:sp>
        <p:nvSpPr>
          <p:cNvPr id="48" name="Suorakulmio 47">
            <a:extLst>
              <a:ext uri="{FF2B5EF4-FFF2-40B4-BE49-F238E27FC236}">
                <a16:creationId xmlns:a16="http://schemas.microsoft.com/office/drawing/2014/main" id="{86BEF622-F825-428A-98DE-E0B5E5DD4142}"/>
              </a:ext>
            </a:extLst>
          </p:cNvPr>
          <p:cNvSpPr/>
          <p:nvPr/>
        </p:nvSpPr>
        <p:spPr>
          <a:xfrm>
            <a:off x="123488" y="6583720"/>
            <a:ext cx="969678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dirty="0"/>
              <a:t>Tikoteekin kehittämä (www.kehitysvammaliitto.fi/tikoteekki), Kuvat: </a:t>
            </a:r>
            <a:r>
              <a:rPr lang="sv-FI" sz="1200" dirty="0"/>
              <a:t>kuvapankki.papunet.net, </a:t>
            </a:r>
            <a:r>
              <a:rPr lang="fi-FI" sz="1200" dirty="0"/>
              <a:t>Lähde: </a:t>
            </a:r>
            <a:r>
              <a:rPr lang="fi-FI" sz="1200" dirty="0">
                <a:hlinkClick r:id="rId2"/>
              </a:rPr>
              <a:t>http://papunet.net/materiaalia/koronavirus</a:t>
            </a:r>
            <a:endParaRPr lang="fi-FI" sz="1200" dirty="0"/>
          </a:p>
        </p:txBody>
      </p:sp>
      <p:sp>
        <p:nvSpPr>
          <p:cNvPr id="35" name="Otsikko 34">
            <a:extLst>
              <a:ext uri="{FF2B5EF4-FFF2-40B4-BE49-F238E27FC236}">
                <a16:creationId xmlns:a16="http://schemas.microsoft.com/office/drawing/2014/main" id="{6A40DAFC-9983-4DEE-B8D2-A7DC573CF2A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81038" y="-1325563"/>
            <a:ext cx="8543925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 dirty="0"/>
              <a:t>NUMEROT JA KIRJAIMET NÄPPÄIMISTÖLLÄ</a:t>
            </a:r>
          </a:p>
        </p:txBody>
      </p:sp>
    </p:spTree>
    <p:extLst>
      <p:ext uri="{BB962C8B-B14F-4D97-AF65-F5344CB8AC3E}">
        <p14:creationId xmlns:p14="http://schemas.microsoft.com/office/powerpoint/2010/main" val="3281118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BBC9F4DC-4127-4F9B-B766-F5956446AB33}"/>
              </a:ext>
            </a:extLst>
          </p:cNvPr>
          <p:cNvSpPr/>
          <p:nvPr/>
        </p:nvSpPr>
        <p:spPr>
          <a:xfrm>
            <a:off x="130628" y="733246"/>
            <a:ext cx="9644743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rgbClr val="000000"/>
                </a:solidFill>
              </a:rPr>
              <a:t> </a:t>
            </a:r>
            <a:br>
              <a:rPr lang="fi-FI" sz="1400" dirty="0"/>
            </a:br>
            <a:r>
              <a:rPr lang="fi-FI" sz="1400" dirty="0"/>
              <a:t>	</a:t>
            </a:r>
            <a:r>
              <a:rPr lang="fi-FI" dirty="0"/>
              <a:t>Pyydä potilasta keskittymään kirjaintauluun. </a:t>
            </a:r>
            <a:br>
              <a:rPr lang="fi-FI" dirty="0"/>
            </a:br>
            <a:r>
              <a:rPr lang="fi-FI" dirty="0"/>
              <a:t>	Selvitä mikä on potilaan "kyllä”-vastaus (esim. nyökkäys, peukalon nosto tmv.)</a:t>
            </a:r>
            <a:r>
              <a:rPr lang="en-US" sz="1400" b="1" dirty="0">
                <a:solidFill>
                  <a:srgbClr val="000000"/>
                </a:solidFill>
              </a:rPr>
              <a:t> </a:t>
            </a:r>
          </a:p>
          <a:p>
            <a:pPr algn="ctr"/>
            <a:endParaRPr lang="en-US" sz="1400" dirty="0"/>
          </a:p>
          <a:p>
            <a:pPr marL="457200"/>
            <a:r>
              <a:rPr lang="en-US" sz="1400" dirty="0">
                <a:solidFill>
                  <a:srgbClr val="000000"/>
                </a:solidFill>
              </a:rPr>
              <a:t>1.</a:t>
            </a:r>
            <a:r>
              <a:rPr lang="en-US" sz="600" dirty="0">
                <a:solidFill>
                  <a:srgbClr val="000000"/>
                </a:solidFill>
              </a:rPr>
              <a:t>   </a:t>
            </a:r>
            <a:r>
              <a:rPr lang="en-US" sz="1400" dirty="0">
                <a:solidFill>
                  <a:srgbClr val="000000"/>
                </a:solidFill>
              </a:rPr>
              <a:t>Etene rivi kerrallaan. Osoita sormella jokaista riviä ja kysy, onko kirjain tällä rivillä.</a:t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(Etene riviltä riville kunnes oikea rivi löytyy.)</a:t>
            </a:r>
            <a:endParaRPr lang="en-US" sz="1400" dirty="0"/>
          </a:p>
          <a:p>
            <a:pPr marL="457200"/>
            <a:r>
              <a:rPr lang="en-US" sz="1400" dirty="0">
                <a:solidFill>
                  <a:srgbClr val="000000"/>
                </a:solidFill>
              </a:rPr>
              <a:t>2.</a:t>
            </a:r>
            <a:r>
              <a:rPr lang="en-US" sz="600" dirty="0">
                <a:solidFill>
                  <a:srgbClr val="000000"/>
                </a:solidFill>
              </a:rPr>
              <a:t>   </a:t>
            </a:r>
            <a:r>
              <a:rPr lang="fi-FI" sz="1400" dirty="0">
                <a:solidFill>
                  <a:srgbClr val="000000"/>
                </a:solidFill>
              </a:rPr>
              <a:t>Kun potilas tekee valinnan kyllä-vastauksella, varmista vielä ääneen, että valinta on oikein.</a:t>
            </a:r>
            <a:r>
              <a:rPr lang="fi-FI" dirty="0"/>
              <a:t> </a:t>
            </a:r>
          </a:p>
          <a:p>
            <a:pPr marL="457200"/>
            <a:r>
              <a:rPr lang="en-US" sz="1400" dirty="0">
                <a:solidFill>
                  <a:srgbClr val="000000"/>
                </a:solidFill>
              </a:rPr>
              <a:t>3.</a:t>
            </a:r>
            <a:r>
              <a:rPr lang="en-US" sz="600" dirty="0">
                <a:solidFill>
                  <a:srgbClr val="000000"/>
                </a:solidFill>
              </a:rPr>
              <a:t>   </a:t>
            </a:r>
            <a:r>
              <a:rPr lang="en-US" sz="1400" dirty="0">
                <a:solidFill>
                  <a:srgbClr val="000000"/>
                </a:solidFill>
              </a:rPr>
              <a:t>Osoita sitten valitun rivin jokaista kirjainta yksitellen ja odota potilaan kyllä-vastausta.</a:t>
            </a:r>
            <a:endParaRPr lang="en-US" sz="1400" dirty="0"/>
          </a:p>
          <a:p>
            <a:pPr marL="457200"/>
            <a:r>
              <a:rPr lang="en-US" sz="1400" dirty="0">
                <a:solidFill>
                  <a:srgbClr val="000000"/>
                </a:solidFill>
              </a:rPr>
              <a:t>4.</a:t>
            </a:r>
            <a:r>
              <a:rPr lang="en-US" sz="600" dirty="0">
                <a:solidFill>
                  <a:srgbClr val="000000"/>
                </a:solidFill>
              </a:rPr>
              <a:t>   </a:t>
            </a:r>
            <a:r>
              <a:rPr lang="en-US" sz="1400" dirty="0">
                <a:solidFill>
                  <a:srgbClr val="000000"/>
                </a:solidFill>
              </a:rPr>
              <a:t>Vahvista lopuksi vielä valinta ääneen.</a:t>
            </a:r>
          </a:p>
          <a:p>
            <a:pPr marL="457200"/>
            <a:r>
              <a:rPr lang="en-US" sz="1400" dirty="0">
                <a:solidFill>
                  <a:srgbClr val="000000"/>
                </a:solidFill>
              </a:rPr>
              <a:t>5. Etenä samalla tavalla, kunnes koko viesti on valmis.</a:t>
            </a:r>
            <a:endParaRPr lang="en-US" sz="1400" dirty="0"/>
          </a:p>
          <a:p>
            <a:r>
              <a:rPr lang="en-US" sz="1400" dirty="0">
                <a:solidFill>
                  <a:srgbClr val="000000"/>
                </a:solidFill>
              </a:rPr>
              <a:t> </a:t>
            </a:r>
            <a:endParaRPr lang="en-US" sz="1400" dirty="0"/>
          </a:p>
          <a:p>
            <a:r>
              <a:rPr lang="en-US" sz="1400" b="1" dirty="0">
                <a:solidFill>
                  <a:srgbClr val="000000"/>
                </a:solidFill>
              </a:rPr>
              <a:t>	Lisähuomioita</a:t>
            </a:r>
            <a:endParaRPr lang="en-US" sz="1400" dirty="0"/>
          </a:p>
          <a:p>
            <a:pPr marL="7429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Pidä kommunikointitaulua noin 30 cm päässä potilaan kasvoista, jotta hän näkee eri vaihtoehdot.</a:t>
            </a:r>
          </a:p>
          <a:p>
            <a:pPr marL="7429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Varmista kysymällä, että potilas näkee vaihtoehdot.</a:t>
            </a:r>
          </a:p>
          <a:p>
            <a:pPr marL="742950" indent="-285750">
              <a:buFont typeface="Arial" panose="020B0604020202020204" pitchFamily="34" charset="0"/>
              <a:buChar char="•"/>
            </a:pPr>
            <a:r>
              <a:rPr lang="fi-FI" sz="1400" dirty="0"/>
              <a:t>Hengityssuojaimen käyttö voi vaikeuttaa puheen ymmärrettävyyttä; puhu siis rauhallisesti ja selkeällä kielellä.</a:t>
            </a:r>
          </a:p>
          <a:p>
            <a:pPr marL="742950" indent="-285750">
              <a:buFont typeface="Arial" panose="020B0604020202020204" pitchFamily="34" charset="0"/>
              <a:buChar char="•"/>
            </a:pPr>
            <a:r>
              <a:rPr lang="fi-FI" sz="1400" dirty="0"/>
              <a:t>Jos potilas ei pysty käyttämään tätä kommunikointitaulua nyt, se ei tarkoita, etteikö hän voisi käyttää sitä myöhemmin tänään, huomenna tai tällä viikolla. Tarjoa siis uusi mahdollisuus ja tue kommunikointia.</a:t>
            </a:r>
            <a:br>
              <a:rPr lang="fi-FI" sz="1400" dirty="0"/>
            </a:br>
            <a:endParaRPr lang="en-US" sz="1400" dirty="0"/>
          </a:p>
        </p:txBody>
      </p:sp>
      <p:graphicFrame>
        <p:nvGraphicFramePr>
          <p:cNvPr id="3" name="Table 9">
            <a:extLst>
              <a:ext uri="{FF2B5EF4-FFF2-40B4-BE49-F238E27FC236}">
                <a16:creationId xmlns:a16="http://schemas.microsoft.com/office/drawing/2014/main" id="{B9043C45-A50F-47CC-99CD-51F6802A74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2371406"/>
              </p:ext>
            </p:extLst>
          </p:nvPr>
        </p:nvGraphicFramePr>
        <p:xfrm>
          <a:off x="2345232" y="4906616"/>
          <a:ext cx="1777040" cy="1097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5408">
                  <a:extLst>
                    <a:ext uri="{9D8B030D-6E8A-4147-A177-3AD203B41FA5}">
                      <a16:colId xmlns:a16="http://schemas.microsoft.com/office/drawing/2014/main" val="2066967628"/>
                    </a:ext>
                  </a:extLst>
                </a:gridCol>
                <a:gridCol w="355408">
                  <a:extLst>
                    <a:ext uri="{9D8B030D-6E8A-4147-A177-3AD203B41FA5}">
                      <a16:colId xmlns:a16="http://schemas.microsoft.com/office/drawing/2014/main" val="1677898599"/>
                    </a:ext>
                  </a:extLst>
                </a:gridCol>
                <a:gridCol w="355408">
                  <a:extLst>
                    <a:ext uri="{9D8B030D-6E8A-4147-A177-3AD203B41FA5}">
                      <a16:colId xmlns:a16="http://schemas.microsoft.com/office/drawing/2014/main" val="1177509"/>
                    </a:ext>
                  </a:extLst>
                </a:gridCol>
                <a:gridCol w="355408">
                  <a:extLst>
                    <a:ext uri="{9D8B030D-6E8A-4147-A177-3AD203B41FA5}">
                      <a16:colId xmlns:a16="http://schemas.microsoft.com/office/drawing/2014/main" val="2594803550"/>
                    </a:ext>
                  </a:extLst>
                </a:gridCol>
                <a:gridCol w="355408">
                  <a:extLst>
                    <a:ext uri="{9D8B030D-6E8A-4147-A177-3AD203B41FA5}">
                      <a16:colId xmlns:a16="http://schemas.microsoft.com/office/drawing/2014/main" val="3500872208"/>
                    </a:ext>
                  </a:extLst>
                </a:gridCol>
              </a:tblGrid>
              <a:tr h="18891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9041894"/>
                  </a:ext>
                </a:extLst>
              </a:tr>
              <a:tr h="18891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6859758"/>
                  </a:ext>
                </a:extLst>
              </a:tr>
              <a:tr h="18891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7780411"/>
                  </a:ext>
                </a:extLst>
              </a:tr>
            </a:tbl>
          </a:graphicData>
        </a:graphic>
      </p:graphicFrame>
      <p:graphicFrame>
        <p:nvGraphicFramePr>
          <p:cNvPr id="4" name="Table 10">
            <a:extLst>
              <a:ext uri="{FF2B5EF4-FFF2-40B4-BE49-F238E27FC236}">
                <a16:creationId xmlns:a16="http://schemas.microsoft.com/office/drawing/2014/main" id="{7D2E5502-1C09-4125-AF5D-1C9665E6E8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27622"/>
              </p:ext>
            </p:extLst>
          </p:nvPr>
        </p:nvGraphicFramePr>
        <p:xfrm>
          <a:off x="5132796" y="4906616"/>
          <a:ext cx="1777040" cy="1097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5408">
                  <a:extLst>
                    <a:ext uri="{9D8B030D-6E8A-4147-A177-3AD203B41FA5}">
                      <a16:colId xmlns:a16="http://schemas.microsoft.com/office/drawing/2014/main" val="2066967628"/>
                    </a:ext>
                  </a:extLst>
                </a:gridCol>
                <a:gridCol w="355408">
                  <a:extLst>
                    <a:ext uri="{9D8B030D-6E8A-4147-A177-3AD203B41FA5}">
                      <a16:colId xmlns:a16="http://schemas.microsoft.com/office/drawing/2014/main" val="1677898599"/>
                    </a:ext>
                  </a:extLst>
                </a:gridCol>
                <a:gridCol w="355408">
                  <a:extLst>
                    <a:ext uri="{9D8B030D-6E8A-4147-A177-3AD203B41FA5}">
                      <a16:colId xmlns:a16="http://schemas.microsoft.com/office/drawing/2014/main" val="1177509"/>
                    </a:ext>
                  </a:extLst>
                </a:gridCol>
                <a:gridCol w="355408">
                  <a:extLst>
                    <a:ext uri="{9D8B030D-6E8A-4147-A177-3AD203B41FA5}">
                      <a16:colId xmlns:a16="http://schemas.microsoft.com/office/drawing/2014/main" val="2594803550"/>
                    </a:ext>
                  </a:extLst>
                </a:gridCol>
                <a:gridCol w="355408">
                  <a:extLst>
                    <a:ext uri="{9D8B030D-6E8A-4147-A177-3AD203B41FA5}">
                      <a16:colId xmlns:a16="http://schemas.microsoft.com/office/drawing/2014/main" val="3500872208"/>
                    </a:ext>
                  </a:extLst>
                </a:gridCol>
              </a:tblGrid>
              <a:tr h="18891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9041894"/>
                  </a:ext>
                </a:extLst>
              </a:tr>
              <a:tr h="18891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6859758"/>
                  </a:ext>
                </a:extLst>
              </a:tr>
              <a:tr h="18891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7780411"/>
                  </a:ext>
                </a:extLst>
              </a:tr>
            </a:tbl>
          </a:graphicData>
        </a:graphic>
      </p:graphicFrame>
      <p:sp>
        <p:nvSpPr>
          <p:cNvPr id="7" name="Rectangle 1">
            <a:extLst>
              <a:ext uri="{FF2B5EF4-FFF2-40B4-BE49-F238E27FC236}">
                <a16:creationId xmlns:a16="http://schemas.microsoft.com/office/drawing/2014/main" id="{93C6568E-9874-4C12-89D9-0FE40758CA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629" y="193291"/>
            <a:ext cx="9644744" cy="57452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2100" b="1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Jos potilaan on vaikea osoittaa kirjaimia, käytä ”kumppanin avustamaa askellusta”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altLang="fi-FI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8" name="Kuva 7" descr="Piirretty käsi, jonka sormi osoittaa yhtä riviä.">
            <a:extLst>
              <a:ext uri="{FF2B5EF4-FFF2-40B4-BE49-F238E27FC236}">
                <a16:creationId xmlns:a16="http://schemas.microsoft.com/office/drawing/2014/main" id="{124ED2D4-BE46-466C-BDDF-1B0693DF26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8140" y="5014628"/>
            <a:ext cx="561564" cy="684647"/>
          </a:xfrm>
          <a:prstGeom prst="rect">
            <a:avLst/>
          </a:prstGeom>
        </p:spPr>
      </p:pic>
      <p:pic>
        <p:nvPicPr>
          <p:cNvPr id="9" name="Kuva 8" descr="Piirretty käsi, jonka sormi osoittaa yhtä ruutua.">
            <a:extLst>
              <a:ext uri="{FF2B5EF4-FFF2-40B4-BE49-F238E27FC236}">
                <a16:creationId xmlns:a16="http://schemas.microsoft.com/office/drawing/2014/main" id="{9D26F248-F7A3-434A-94B9-E72676CE58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8029" y="5440107"/>
            <a:ext cx="561564" cy="684647"/>
          </a:xfrm>
          <a:prstGeom prst="rect">
            <a:avLst/>
          </a:prstGeom>
        </p:spPr>
      </p:pic>
      <p:sp>
        <p:nvSpPr>
          <p:cNvPr id="10" name="Suorakulmio 9">
            <a:extLst>
              <a:ext uri="{FF2B5EF4-FFF2-40B4-BE49-F238E27FC236}">
                <a16:creationId xmlns:a16="http://schemas.microsoft.com/office/drawing/2014/main" id="{2B769505-7A0B-41CC-AB7F-AE71AB2BDE7A}"/>
              </a:ext>
            </a:extLst>
          </p:cNvPr>
          <p:cNvSpPr/>
          <p:nvPr/>
        </p:nvSpPr>
        <p:spPr>
          <a:xfrm>
            <a:off x="130628" y="6582043"/>
            <a:ext cx="969678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dirty="0"/>
              <a:t>Tikoteekin kehittämä (www.kehitysvammaliitto.fi/tikoteekki), Kuvat: </a:t>
            </a:r>
            <a:r>
              <a:rPr lang="sv-FI" sz="1200" dirty="0"/>
              <a:t>kuvapankki.papunet.net, </a:t>
            </a:r>
            <a:r>
              <a:rPr lang="fi-FI" sz="1200" dirty="0"/>
              <a:t>Lähde: </a:t>
            </a:r>
            <a:r>
              <a:rPr lang="fi-FI" sz="1200" dirty="0">
                <a:hlinkClick r:id="rId3"/>
              </a:rPr>
              <a:t>http://papunet.net/materiaalia/koronavirus</a:t>
            </a:r>
            <a:endParaRPr lang="fi-FI" sz="1200" dirty="0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14677A9B-85EC-4352-9DDC-58F17A67331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81038" y="-1325563"/>
            <a:ext cx="8543925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 dirty="0"/>
              <a:t>OHJE KIRJAINTAULUN KÄYTTÖÖN</a:t>
            </a:r>
            <a:br>
              <a:rPr lang="fi-FI" dirty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692754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</TotalTime>
  <Words>371</Words>
  <Application>Microsoft Office PowerPoint</Application>
  <PresentationFormat>A4-paperi (210 x 297 mm)</PresentationFormat>
  <Paragraphs>67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inherit</vt:lpstr>
      <vt:lpstr>Office-teema</vt:lpstr>
      <vt:lpstr>AAKKOSTAULU</vt:lpstr>
      <vt:lpstr>KIRJAINTAULU YLEISYYSJÄRJESTYKSESSÄ</vt:lpstr>
      <vt:lpstr>NUMEROT JA KIRJAIMET NÄPPÄIMISTÖLLÄ</vt:lpstr>
      <vt:lpstr>OHJE KIRJAINTAULUN KÄYTTÖÖN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Kirjaintaulut korona</dc:title>
  <dc:creator>Virpi Yiannakou</dc:creator>
  <cp:lastModifiedBy>Heli Tiainen</cp:lastModifiedBy>
  <cp:revision>10</cp:revision>
  <dcterms:created xsi:type="dcterms:W3CDTF">2020-04-02T04:54:48Z</dcterms:created>
  <dcterms:modified xsi:type="dcterms:W3CDTF">2021-10-14T10:23:28Z</dcterms:modified>
</cp:coreProperties>
</file>