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333" r:id="rId3"/>
    <p:sldId id="334" r:id="rId4"/>
    <p:sldId id="335" r:id="rId5"/>
    <p:sldId id="336" r:id="rId6"/>
    <p:sldId id="337" r:id="rId7"/>
    <p:sldId id="344" r:id="rId8"/>
    <p:sldId id="338" r:id="rId9"/>
    <p:sldId id="346" r:id="rId10"/>
    <p:sldId id="342" r:id="rId11"/>
    <p:sldId id="347" r:id="rId12"/>
    <p:sldId id="339" r:id="rId13"/>
    <p:sldId id="340" r:id="rId14"/>
    <p:sldId id="343" r:id="rId15"/>
  </p:sldIdLst>
  <p:sldSz cx="9144000" cy="6858000" type="screen4x3"/>
  <p:notesSz cx="6794500" cy="9906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12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3" autoAdjust="0"/>
    <p:restoredTop sz="86406" autoAdjust="0"/>
  </p:normalViewPr>
  <p:slideViewPr>
    <p:cSldViewPr>
      <p:cViewPr varScale="1">
        <p:scale>
          <a:sx n="60" d="100"/>
          <a:sy n="60" d="100"/>
        </p:scale>
        <p:origin x="33" y="23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4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48646" y="0"/>
            <a:ext cx="2944284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3BBE52-B95D-419D-9E20-AE1AD98E00D3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1" y="9408981"/>
            <a:ext cx="2944284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48646" y="9408981"/>
            <a:ext cx="2944284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6F3CF-2154-4C71-B233-E89C4A4F0D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1246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4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8646" y="0"/>
            <a:ext cx="2944284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EF39C-D5C5-45F8-8FE4-C84F56476577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4538"/>
            <a:ext cx="4949825" cy="3713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1" y="9408981"/>
            <a:ext cx="2944284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8646" y="9408981"/>
            <a:ext cx="2944284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0EDCD-E04F-4D1A-B89C-35B3BF8A31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1415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0EDCD-E04F-4D1A-B89C-35B3BF8A3188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6815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0" y="6304368"/>
            <a:ext cx="9144000" cy="504056"/>
          </a:xfrm>
          <a:prstGeom prst="rect">
            <a:avLst/>
          </a:prstGeom>
          <a:solidFill>
            <a:srgbClr val="B71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F96AA3D-20DF-43C4-BE16-61DAC4DABC10}" type="datetime1">
              <a:rPr lang="fi-FI" smtClean="0"/>
              <a:t>15.11.2021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788024" y="6373833"/>
            <a:ext cx="3975720" cy="365125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fi-FI"/>
              <a:t>www.tikoteekki.fi</a:t>
            </a:r>
            <a:endParaRPr lang="fi-FI" dirty="0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459589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364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F048-F361-4E1F-8582-3BDA44C35FB3}" type="datetime1">
              <a:rPr lang="fi-FI" smtClean="0"/>
              <a:t>15.11.2021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www.tikoteekki.fi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56A4CD-B3F4-48E1-A1D5-514842BB3F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2981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05E1-CBB2-4B17-A5C7-C1BD349B81C3}" type="datetime1">
              <a:rPr lang="fi-FI" smtClean="0"/>
              <a:t>15.11.2021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www.tikoteekki.fi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56A4CD-B3F4-48E1-A1D5-514842BB3F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0573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5E052-38B7-4306-8F15-09AFA6E96C28}" type="datetime1">
              <a:rPr lang="fi-FI" smtClean="0"/>
              <a:t>15.11.2021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www.tikoteekki.fi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56A4CD-B3F4-48E1-A1D5-514842BB3F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9056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16D1E-0767-4DFB-A61A-F6B6802B5830}" type="datetime1">
              <a:rPr lang="fi-FI" smtClean="0"/>
              <a:t>15.11.2021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www.tikoteekki.fi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56A4CD-B3F4-48E1-A1D5-514842BB3F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0305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0F8D-2DF8-4A18-8EF4-7D3E5E710C3A}" type="datetime1">
              <a:rPr lang="fi-FI" smtClean="0"/>
              <a:t>15.11.2021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www.tikoteekki.fi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56A4CD-B3F4-48E1-A1D5-514842BB3F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6384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19DB-CB30-47C9-A50C-5E2B920C499B}" type="datetime1">
              <a:rPr lang="fi-FI" smtClean="0"/>
              <a:t>15.11.2021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www.tikoteekki.fi</a:t>
            </a: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56A4CD-B3F4-48E1-A1D5-514842BB3F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5338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0F2B-0417-4175-A5D0-974FA0DAD289}" type="datetime1">
              <a:rPr lang="fi-FI" smtClean="0"/>
              <a:t>15.11.2021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www.tikoteekki.fi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56A4CD-B3F4-48E1-A1D5-514842BB3F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7507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BE74-CFB4-4DC9-8D94-826A9B3010BF}" type="datetime1">
              <a:rPr lang="fi-FI" smtClean="0"/>
              <a:t>15.11.2021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www.tikoteekki.fi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56A4CD-B3F4-48E1-A1D5-514842BB3F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904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E9242-4AB5-43B1-BF9B-FD8A9567DFAF}" type="datetime1">
              <a:rPr lang="fi-FI" smtClean="0"/>
              <a:t>15.11.2021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www.tikoteekki.fi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56A4CD-B3F4-48E1-A1D5-514842BB3F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9052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84D9-93FD-4E09-95D8-46C4B77931CB}" type="datetime1">
              <a:rPr lang="fi-FI" smtClean="0"/>
              <a:t>15.11.2021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www.tikoteekki.fi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56A4CD-B3F4-48E1-A1D5-514842BB3F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5837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0" y="6237312"/>
            <a:ext cx="9144000" cy="504056"/>
          </a:xfrm>
          <a:prstGeom prst="rect">
            <a:avLst/>
          </a:prstGeom>
          <a:solidFill>
            <a:srgbClr val="B71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66DC3085-6612-43B0-A374-5021359D6772}" type="datetime1">
              <a:rPr lang="fi-FI" smtClean="0"/>
              <a:pPr/>
              <a:t>15.11.2021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5796136" y="630677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www.tikoteekki.fi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7073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/>
              <a:t>www.tikoteekki.fi</a:t>
            </a:r>
            <a:endParaRPr lang="fi-FI" dirty="0"/>
          </a:p>
        </p:txBody>
      </p:sp>
      <p:pic>
        <p:nvPicPr>
          <p:cNvPr id="4" name="Picture 2" descr="HYP-logo, jossa kohotetut kämmenet painautuvat yhteen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2982" y="1970396"/>
            <a:ext cx="2902141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iruutu 2"/>
          <p:cNvSpPr txBox="1"/>
          <p:nvPr/>
        </p:nvSpPr>
        <p:spPr>
          <a:xfrm>
            <a:off x="727640" y="2597500"/>
            <a:ext cx="434841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/>
              <a:t>H</a:t>
            </a:r>
            <a:r>
              <a:rPr lang="fi-FI" sz="2000" dirty="0"/>
              <a:t>uomioivaa </a:t>
            </a:r>
            <a:r>
              <a:rPr lang="fi-FI" sz="2000" b="1" dirty="0"/>
              <a:t>Y</a:t>
            </a:r>
            <a:r>
              <a:rPr lang="fi-FI" sz="2000" dirty="0"/>
              <a:t>hdessäoloa </a:t>
            </a:r>
            <a:r>
              <a:rPr lang="fi-FI" sz="2000" b="1" dirty="0"/>
              <a:t>P</a:t>
            </a:r>
            <a:r>
              <a:rPr lang="fi-FI" sz="2000" dirty="0"/>
              <a:t>äivittäin</a:t>
            </a:r>
          </a:p>
          <a:p>
            <a:r>
              <a:rPr lang="fi-FI" sz="2000" dirty="0"/>
              <a:t>ihmisille, jotka ovat vaarassa jäädä</a:t>
            </a:r>
          </a:p>
          <a:p>
            <a:r>
              <a:rPr lang="fi-FI" sz="2000" dirty="0"/>
              <a:t>yksin</a:t>
            </a:r>
          </a:p>
          <a:p>
            <a:endParaRPr lang="fi-FI" sz="2000" dirty="0"/>
          </a:p>
          <a:p>
            <a:endParaRPr lang="fi-FI" sz="2000" dirty="0"/>
          </a:p>
          <a:p>
            <a:r>
              <a:rPr lang="fi-FI" sz="2400" b="1" dirty="0" err="1"/>
              <a:t>HYP-jakson</a:t>
            </a:r>
            <a:r>
              <a:rPr lang="fi-FI" sz="2400" b="1" dirty="0"/>
              <a:t> käynnistyskokous</a:t>
            </a:r>
          </a:p>
          <a:p>
            <a:endParaRPr lang="fi-FI" sz="2400" dirty="0"/>
          </a:p>
          <a:p>
            <a:r>
              <a:rPr lang="fi-FI" sz="2000" dirty="0"/>
              <a:t>Tutustu myös opasvihkoon</a:t>
            </a:r>
          </a:p>
          <a:p>
            <a:r>
              <a:rPr lang="fi-FI" sz="2000" i="1" dirty="0"/>
              <a:t>Sheridan Forster: Huomioivan yhdessäolon malli HYP</a:t>
            </a:r>
          </a:p>
        </p:txBody>
      </p:sp>
      <p:pic>
        <p:nvPicPr>
          <p:cNvPr id="1026" name="Picture 2" descr="HYP-logo, jossa on mustat kirjaimet ja punaiset kaarinuolet niiden päällä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640" y="1092644"/>
            <a:ext cx="2548216" cy="1503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tsikko 6">
            <a:extLst>
              <a:ext uri="{FF2B5EF4-FFF2-40B4-BE49-F238E27FC236}">
                <a16:creationId xmlns:a16="http://schemas.microsoft.com/office/drawing/2014/main" id="{7FD4E1B8-7EE5-4BF0-8946-4C8955B186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-1470025"/>
            <a:ext cx="7772400" cy="14700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/>
              <a:t>HYP-jakson käynnistyskokous</a:t>
            </a:r>
          </a:p>
        </p:txBody>
      </p:sp>
    </p:spTree>
    <p:extLst>
      <p:ext uri="{BB962C8B-B14F-4D97-AF65-F5344CB8AC3E}">
        <p14:creationId xmlns:p14="http://schemas.microsoft.com/office/powerpoint/2010/main" val="546555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www.tikoteekki.fi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kosketus vuorovaikutuksessa </a:t>
            </a:r>
            <a:r>
              <a:rPr lang="fi-FI" i="1" dirty="0"/>
              <a:t>– kosketuksen tarve vs. rajat</a:t>
            </a:r>
          </a:p>
          <a:p>
            <a:pPr lvl="0"/>
            <a:r>
              <a:rPr lang="fi-FI" dirty="0"/>
              <a:t>lasten laulut vuorovaikutuksessa </a:t>
            </a:r>
            <a:r>
              <a:rPr lang="fi-FI" i="1" dirty="0"/>
              <a:t>– motivoivuus vs. ikätasoisuus</a:t>
            </a:r>
          </a:p>
          <a:p>
            <a:pPr lvl="0"/>
            <a:r>
              <a:rPr lang="fi-FI" dirty="0"/>
              <a:t>leikit vuorovaikutuksessa </a:t>
            </a:r>
            <a:r>
              <a:rPr lang="fi-FI" i="1" dirty="0"/>
              <a:t>– motivoivuus vs. ikätasoisuus</a:t>
            </a:r>
          </a:p>
          <a:p>
            <a:pPr lvl="0"/>
            <a:r>
              <a:rPr lang="fi-FI" dirty="0"/>
              <a:t>esineet ja kuvat vuorovaikutuksessa </a:t>
            </a:r>
            <a:r>
              <a:rPr lang="fi-FI" i="1" dirty="0"/>
              <a:t>– hän johtaa vuorovaikutusta vs. esine johtaa vuorovaikutusta </a:t>
            </a:r>
          </a:p>
          <a:p>
            <a:pPr lvl="0"/>
            <a:r>
              <a:rPr lang="fi-FI" dirty="0"/>
              <a:t>henkilökemiat</a:t>
            </a:r>
            <a:r>
              <a:rPr lang="fi-FI" i="1" dirty="0"/>
              <a:t> – hän pitää tavasta, jolla kumppani on vuorovaikutuksessa vs. hän pitää juuri tuosta kumppanista</a:t>
            </a:r>
          </a:p>
          <a:p>
            <a:r>
              <a:rPr lang="fi-FI" dirty="0"/>
              <a:t>vuorovaikutus sellaisen henkilön kanssa, jolla on taipumus satuttaa itseään tai kumppania – </a:t>
            </a:r>
            <a:r>
              <a:rPr lang="fi-FI" i="1" dirty="0"/>
              <a:t>tunteet, rajat</a:t>
            </a:r>
            <a:endParaRPr lang="fi-FI" dirty="0"/>
          </a:p>
          <a:p>
            <a:pPr lvl="0"/>
            <a:r>
              <a:rPr lang="fi-FI" dirty="0"/>
              <a:t>entä jos </a:t>
            </a:r>
            <a:r>
              <a:rPr lang="fi-FI" dirty="0" err="1"/>
              <a:t>HYP-hetkille</a:t>
            </a:r>
            <a:r>
              <a:rPr lang="fi-FI" dirty="0"/>
              <a:t> ei tunnu olevan aikaa </a:t>
            </a:r>
            <a:r>
              <a:rPr lang="fi-FI" i="1" dirty="0"/>
              <a:t>– 10 minuuttia keskittyneesti vs. muutamia minuutteja silloin tällöin</a:t>
            </a:r>
          </a:p>
          <a:p>
            <a:pPr lvl="0"/>
            <a:r>
              <a:rPr lang="fi-FI" dirty="0"/>
              <a:t>entä jos </a:t>
            </a:r>
            <a:r>
              <a:rPr lang="fi-FI" dirty="0" err="1"/>
              <a:t>HYP-hetket</a:t>
            </a:r>
            <a:r>
              <a:rPr lang="fi-FI" dirty="0"/>
              <a:t> toteutuvat, mutta niistä ei tehdä muistiinpanoja </a:t>
            </a:r>
            <a:r>
              <a:rPr lang="fi-FI" i="1" dirty="0"/>
              <a:t>– edistysaskeleet saadaan talteen ja tieto on kaikkien käytössä vs. </a:t>
            </a:r>
            <a:r>
              <a:rPr lang="fi-FI" i="1" dirty="0" err="1"/>
              <a:t>HYP-tilanteet</a:t>
            </a:r>
            <a:r>
              <a:rPr lang="fi-FI" i="1" dirty="0"/>
              <a:t> ovat muistin varassa</a:t>
            </a:r>
          </a:p>
          <a:p>
            <a:pPr lvl="0"/>
            <a:r>
              <a:rPr lang="fi-FI" dirty="0"/>
              <a:t>miten huomioidaan ja vastataan muiden vuorovaikutuksessa tukea tarvitsevien ihmisten viesteihin silloin, kun </a:t>
            </a:r>
            <a:r>
              <a:rPr lang="fi-FI" dirty="0" err="1"/>
              <a:t>HYP-hetki</a:t>
            </a:r>
            <a:r>
              <a:rPr lang="fi-FI" dirty="0"/>
              <a:t> yhden ihmisen kanssa on kesken </a:t>
            </a:r>
            <a:r>
              <a:rPr lang="fi-FI" i="1" dirty="0"/>
              <a:t>– selkeät, yhdessä sovitut toimintatavat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pPr algn="l"/>
            <a:r>
              <a:rPr lang="fi-FI" dirty="0"/>
              <a:t>Pohdittavaa</a:t>
            </a:r>
          </a:p>
        </p:txBody>
      </p:sp>
      <p:pic>
        <p:nvPicPr>
          <p:cNvPr id="6" name="Picture 2" descr="HYP-logo, jossa on mustat kirjaimet ja punaiset kaarinuolet niiden päällä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582" y="116633"/>
            <a:ext cx="1464163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9243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www.tikoteekki.fi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sz="2000" i="1" dirty="0"/>
              <a:t>Osallistujien ajatukset kirjataan muistiin ja niihin palataan yhteenvetokokouksessa.</a:t>
            </a:r>
          </a:p>
          <a:p>
            <a:pPr marL="0" indent="0">
              <a:buNone/>
            </a:pPr>
            <a:endParaRPr lang="fi-FI" sz="2800" i="1" dirty="0"/>
          </a:p>
          <a:p>
            <a:r>
              <a:rPr lang="fi-FI" sz="2800" i="1" dirty="0"/>
              <a:t>Mitä hyötyä yhteisöllenne voi olla </a:t>
            </a:r>
            <a:r>
              <a:rPr lang="fi-FI" sz="2800" i="1" dirty="0" err="1"/>
              <a:t>HYP:stä</a:t>
            </a:r>
            <a:r>
              <a:rPr lang="fi-FI" sz="2800" i="1" dirty="0"/>
              <a:t>?</a:t>
            </a:r>
          </a:p>
          <a:p>
            <a:pPr marL="0" indent="0">
              <a:buNone/>
            </a:pPr>
            <a:r>
              <a:rPr lang="fi-FI" sz="2800" i="1" dirty="0"/>
              <a:t> </a:t>
            </a:r>
          </a:p>
          <a:p>
            <a:r>
              <a:rPr lang="fi-FI" sz="2800" i="1" dirty="0"/>
              <a:t>Millä perusteella valitsitte kumppanin, jonka kanssa toteutatte </a:t>
            </a:r>
            <a:r>
              <a:rPr lang="fi-FI" sz="2800" i="1" dirty="0" err="1"/>
              <a:t>HYP-jakson</a:t>
            </a:r>
            <a:r>
              <a:rPr lang="fi-FI" sz="2800" i="1" dirty="0"/>
              <a:t>?</a:t>
            </a:r>
          </a:p>
          <a:p>
            <a:pPr marL="0" indent="0">
              <a:buNone/>
            </a:pPr>
            <a:r>
              <a:rPr lang="fi-FI" sz="2800" i="1" dirty="0"/>
              <a:t> </a:t>
            </a:r>
          </a:p>
          <a:p>
            <a:r>
              <a:rPr lang="fi-FI" sz="2800" i="1" dirty="0"/>
              <a:t>Miten toivotte valitsemanne kumppanin hyötyvän </a:t>
            </a:r>
            <a:r>
              <a:rPr lang="fi-FI" sz="2800" i="1" dirty="0" err="1"/>
              <a:t>HYP-jaksosta</a:t>
            </a:r>
            <a:r>
              <a:rPr lang="fi-FI" sz="2800" i="1" dirty="0"/>
              <a:t>?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i-FI" sz="3200" b="1" dirty="0"/>
              <a:t>Kysymyksiä ennen </a:t>
            </a:r>
            <a:r>
              <a:rPr lang="fi-FI" sz="3200" b="1" dirty="0" err="1"/>
              <a:t>HYP-jakson</a:t>
            </a:r>
            <a:r>
              <a:rPr lang="fi-FI" sz="3200" b="1" dirty="0"/>
              <a:t> </a:t>
            </a:r>
            <a:br>
              <a:rPr lang="fi-FI" sz="3200" b="1" dirty="0"/>
            </a:br>
            <a:r>
              <a:rPr lang="fi-FI" sz="3200" b="1" dirty="0"/>
              <a:t>aloittamista</a:t>
            </a:r>
          </a:p>
        </p:txBody>
      </p:sp>
      <p:pic>
        <p:nvPicPr>
          <p:cNvPr id="7" name="Picture 2" descr="HYP-logo, jossa on mustat kirjaimet ja punaiset kaarinuolet niiden päällä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582" y="116633"/>
            <a:ext cx="1464163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798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www.tikoteekki.fi</a:t>
            </a:r>
          </a:p>
        </p:txBody>
      </p:sp>
      <p:sp>
        <p:nvSpPr>
          <p:cNvPr id="5" name="Nuoli oikealle 4" descr="Sininen nuoli oikealle."/>
          <p:cNvSpPr/>
          <p:nvPr/>
        </p:nvSpPr>
        <p:spPr>
          <a:xfrm>
            <a:off x="683568" y="4643358"/>
            <a:ext cx="57606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Nuoli oikealle 5" descr="Sininen nuoli oikealle."/>
          <p:cNvSpPr/>
          <p:nvPr/>
        </p:nvSpPr>
        <p:spPr>
          <a:xfrm>
            <a:off x="683568" y="5445224"/>
            <a:ext cx="57606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fi-FI" dirty="0"/>
              <a:t>Kirjoita jokaisen </a:t>
            </a:r>
            <a:r>
              <a:rPr lang="fi-FI" dirty="0" err="1"/>
              <a:t>HYP-hetken</a:t>
            </a:r>
            <a:r>
              <a:rPr lang="fi-FI" dirty="0"/>
              <a:t> jälkeen muistiin</a:t>
            </a:r>
          </a:p>
          <a:p>
            <a:pPr lvl="1"/>
            <a:r>
              <a:rPr lang="fi-FI" dirty="0"/>
              <a:t>Mitä tapahtui</a:t>
            </a:r>
          </a:p>
          <a:p>
            <a:pPr lvl="1"/>
            <a:r>
              <a:rPr lang="fi-FI" dirty="0"/>
              <a:t>Mikä sujui hyvin</a:t>
            </a:r>
          </a:p>
          <a:p>
            <a:pPr lvl="1"/>
            <a:r>
              <a:rPr lang="fi-FI" dirty="0"/>
              <a:t>Mikä ei sujunut</a:t>
            </a:r>
          </a:p>
          <a:p>
            <a:pPr lvl="1"/>
            <a:r>
              <a:rPr lang="fi-FI" dirty="0"/>
              <a:t>Mitä kokeilen seuraavalla kerralla</a:t>
            </a:r>
          </a:p>
          <a:p>
            <a:pPr marL="0" indent="0">
              <a:buNone/>
            </a:pPr>
            <a:endParaRPr lang="fi-FI" dirty="0"/>
          </a:p>
          <a:p>
            <a:pPr marL="857250" lvl="2" indent="0">
              <a:buNone/>
            </a:pPr>
            <a:r>
              <a:rPr lang="fi-FI" dirty="0"/>
              <a:t>Edistysaskeleet jäävät talteen, näkyviksi ja niistä voi kertoa</a:t>
            </a:r>
          </a:p>
          <a:p>
            <a:pPr marL="857250" lvl="2" indent="0">
              <a:buNone/>
            </a:pPr>
            <a:r>
              <a:rPr lang="fi-FI" dirty="0"/>
              <a:t>Vuorovaikutukseen on helpompi virittäytyä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  <a:p>
            <a:pPr lvl="1"/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dirty="0"/>
              <a:t>Muistiinpanojen tekeminen</a:t>
            </a:r>
          </a:p>
        </p:txBody>
      </p:sp>
      <p:pic>
        <p:nvPicPr>
          <p:cNvPr id="7" name="Picture 2" descr="HYP-logo, jossa on mustat kirjaimet ja punaiset kaarinuolet niiden päällä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582" y="116633"/>
            <a:ext cx="1464163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5701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www.tikoteekki.fi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Muutaman viikon välein joku vuorovaikutuskumppaneista tekee koosteen </a:t>
            </a:r>
            <a:r>
              <a:rPr lang="fi-FI" dirty="0" err="1"/>
              <a:t>HYP-jakson</a:t>
            </a:r>
            <a:r>
              <a:rPr lang="fi-FI" dirty="0"/>
              <a:t> muistiinpanoista:</a:t>
            </a:r>
          </a:p>
          <a:p>
            <a:pPr lvl="1"/>
            <a:r>
              <a:rPr lang="fi-FI" dirty="0"/>
              <a:t>Mikä sujui hyvin </a:t>
            </a:r>
            <a:r>
              <a:rPr lang="fi-FI" dirty="0" err="1"/>
              <a:t>HYP-jakson</a:t>
            </a:r>
            <a:r>
              <a:rPr lang="fi-FI" dirty="0"/>
              <a:t> aikana</a:t>
            </a:r>
          </a:p>
          <a:p>
            <a:pPr lvl="1"/>
            <a:r>
              <a:rPr lang="fi-FI" dirty="0"/>
              <a:t>Vastauksia, joita häneltä voi odottaa</a:t>
            </a:r>
          </a:p>
          <a:p>
            <a:pPr lvl="1"/>
            <a:r>
              <a:rPr lang="fi-FI" dirty="0"/>
              <a:t>Mikä ei sujunut</a:t>
            </a:r>
          </a:p>
          <a:p>
            <a:pPr lvl="1"/>
            <a:r>
              <a:rPr lang="fi-FI" dirty="0"/>
              <a:t>Mitä opimme</a:t>
            </a:r>
          </a:p>
          <a:p>
            <a:pPr marL="457200" lvl="1" indent="0">
              <a:buNone/>
            </a:pPr>
            <a:endParaRPr lang="fi-FI" dirty="0"/>
          </a:p>
          <a:p>
            <a:pPr lvl="1"/>
            <a:r>
              <a:rPr lang="fi-FI" dirty="0" err="1"/>
              <a:t>HYP-kooste</a:t>
            </a:r>
            <a:r>
              <a:rPr lang="fi-FI" dirty="0"/>
              <a:t> on apuna, kun yhteisössä arvioidaan, miten </a:t>
            </a:r>
            <a:r>
              <a:rPr lang="fi-FI" dirty="0" err="1"/>
              <a:t>HYP:n</a:t>
            </a:r>
            <a:r>
              <a:rPr lang="fi-FI" dirty="0"/>
              <a:t> toteuttaminen on sujunut.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fi-FI" dirty="0"/>
            </a:br>
            <a:r>
              <a:rPr lang="fi-FI" dirty="0"/>
              <a:t>Koosteen tekeminen muistiinpanoista</a:t>
            </a:r>
          </a:p>
        </p:txBody>
      </p:sp>
      <p:pic>
        <p:nvPicPr>
          <p:cNvPr id="5" name="Picture 2" descr="HYP-logo, jossa on mustat kirjaimet ja punaiset kaarinuolet niiden päällä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582" y="116633"/>
            <a:ext cx="1464163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6936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www.tikoteekki.fi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endParaRPr lang="fi-FI" dirty="0"/>
          </a:p>
          <a:p>
            <a:pPr marL="0" lvl="0" indent="0">
              <a:buNone/>
            </a:pPr>
            <a:r>
              <a:rPr lang="fi-FI" dirty="0"/>
              <a:t>Keskustelua</a:t>
            </a:r>
          </a:p>
          <a:p>
            <a:pPr lvl="0"/>
            <a:r>
              <a:rPr lang="fi-FI" i="1" dirty="0"/>
              <a:t>ketkä yhteisössä hyötyvät </a:t>
            </a:r>
            <a:r>
              <a:rPr lang="fi-FI" i="1" dirty="0" err="1"/>
              <a:t>HYP:stä</a:t>
            </a:r>
            <a:r>
              <a:rPr lang="fi-FI" i="1" dirty="0"/>
              <a:t>?</a:t>
            </a:r>
          </a:p>
          <a:p>
            <a:pPr lvl="0"/>
            <a:r>
              <a:rPr lang="fi-FI" i="1" dirty="0"/>
              <a:t>ketkä toteuttavat </a:t>
            </a:r>
            <a:r>
              <a:rPr lang="fi-FI" i="1" dirty="0" err="1"/>
              <a:t>HYP-hetkiä</a:t>
            </a:r>
            <a:r>
              <a:rPr lang="fi-FI" i="1" dirty="0"/>
              <a:t> heidän kanssaan? </a:t>
            </a:r>
          </a:p>
          <a:p>
            <a:pPr lvl="0"/>
            <a:r>
              <a:rPr lang="fi-FI" i="1" dirty="0"/>
              <a:t>milloin </a:t>
            </a:r>
            <a:r>
              <a:rPr lang="fi-FI" i="1" dirty="0" err="1"/>
              <a:t>HYP-hetkiä</a:t>
            </a:r>
            <a:r>
              <a:rPr lang="fi-FI" i="1" dirty="0"/>
              <a:t> toteutetaan?</a:t>
            </a:r>
          </a:p>
          <a:p>
            <a:pPr lvl="1"/>
            <a:r>
              <a:rPr lang="fi-FI" i="1" dirty="0"/>
              <a:t>kirjaaminen kalenteriin jokaisen päivän kohdalle (kuka, milloin, missä)</a:t>
            </a:r>
          </a:p>
          <a:p>
            <a:pPr lvl="0"/>
            <a:r>
              <a:rPr lang="fi-FI" i="1" dirty="0"/>
              <a:t>miten varmistetaan, että </a:t>
            </a:r>
            <a:r>
              <a:rPr lang="fi-FI" i="1" dirty="0" err="1"/>
              <a:t>HYP-hetkiä</a:t>
            </a:r>
            <a:r>
              <a:rPr lang="fi-FI" i="1" dirty="0"/>
              <a:t> ei häiritä ja keskeytetä?</a:t>
            </a:r>
          </a:p>
          <a:p>
            <a:pPr lvl="0"/>
            <a:r>
              <a:rPr lang="fi-FI" i="1" dirty="0"/>
              <a:t>kuka tekee koosteen </a:t>
            </a:r>
            <a:r>
              <a:rPr lang="fi-FI" i="1" dirty="0" err="1"/>
              <a:t>HYP-lomakkeille</a:t>
            </a:r>
            <a:r>
              <a:rPr lang="fi-FI" i="1" dirty="0"/>
              <a:t> kirjatuista asioista?</a:t>
            </a:r>
          </a:p>
          <a:p>
            <a:pPr lvl="0"/>
            <a:r>
              <a:rPr lang="fi-FI" i="1" dirty="0"/>
              <a:t>millaisin väliajoin </a:t>
            </a:r>
            <a:r>
              <a:rPr lang="fi-FI" i="1" dirty="0" err="1"/>
              <a:t>HYP:n</a:t>
            </a:r>
            <a:r>
              <a:rPr lang="fi-FI" i="1" dirty="0"/>
              <a:t> toteuttamista arvioidaan?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fi-FI" dirty="0"/>
            </a:br>
            <a:r>
              <a:rPr lang="fi-FI" dirty="0"/>
              <a:t>Miten jatkatte tästä eteenpäin</a:t>
            </a:r>
          </a:p>
        </p:txBody>
      </p:sp>
      <p:pic>
        <p:nvPicPr>
          <p:cNvPr id="5" name="Picture 2" descr="HYP-logo, jossa on mustat kirjaimet ja punaiset kaarinuolet niiden päällä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582" y="116633"/>
            <a:ext cx="1464163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8368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www.tikoteekki.fi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HYP on lyhenne sanoista </a:t>
            </a:r>
            <a:r>
              <a:rPr lang="fi-FI" b="1" dirty="0"/>
              <a:t>H</a:t>
            </a:r>
            <a:r>
              <a:rPr lang="fi-FI" dirty="0"/>
              <a:t>uomioivaa </a:t>
            </a:r>
            <a:r>
              <a:rPr lang="fi-FI" b="1" dirty="0"/>
              <a:t>Y</a:t>
            </a:r>
            <a:r>
              <a:rPr lang="fi-FI" dirty="0"/>
              <a:t>hdessäoloa </a:t>
            </a:r>
            <a:r>
              <a:rPr lang="fi-FI" b="1" dirty="0"/>
              <a:t>P</a:t>
            </a:r>
            <a:r>
              <a:rPr lang="fi-FI" dirty="0"/>
              <a:t>äivittäin</a:t>
            </a:r>
          </a:p>
          <a:p>
            <a:r>
              <a:rPr lang="fi-FI" dirty="0"/>
              <a:t>HYP on asenne ja yhdessäolotapa:</a:t>
            </a:r>
          </a:p>
          <a:p>
            <a:endParaRPr lang="fi-FI" dirty="0"/>
          </a:p>
          <a:p>
            <a:r>
              <a:rPr lang="fi-FI" dirty="0" err="1"/>
              <a:t>HYP-asenne</a:t>
            </a:r>
            <a:r>
              <a:rPr lang="fi-FI" dirty="0"/>
              <a:t>: </a:t>
            </a:r>
          </a:p>
          <a:p>
            <a:pPr lvl="1"/>
            <a:r>
              <a:rPr lang="fi-FI" dirty="0"/>
              <a:t>jokainen ihminen tarvitsee vuorovaikutusta toisten kanssa</a:t>
            </a:r>
          </a:p>
          <a:p>
            <a:r>
              <a:rPr lang="fi-FI" dirty="0" err="1"/>
              <a:t>HYP-yhdessäolotapa</a:t>
            </a:r>
            <a:r>
              <a:rPr lang="fi-FI" dirty="0"/>
              <a:t>: </a:t>
            </a:r>
          </a:p>
          <a:p>
            <a:pPr lvl="1"/>
            <a:r>
              <a:rPr lang="fi-FI" dirty="0"/>
              <a:t>ole 10 minuuttia vuorovaikutuksessa tukea tarvitsevan ihmisen kanssa siten, että huomiosi on 100 %:</a:t>
            </a:r>
            <a:r>
              <a:rPr lang="fi-FI" dirty="0" err="1"/>
              <a:t>sti</a:t>
            </a:r>
            <a:r>
              <a:rPr lang="fi-FI" dirty="0"/>
              <a:t> vain hänessä. 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dirty="0"/>
              <a:t>Mikä HYP on</a:t>
            </a:r>
          </a:p>
        </p:txBody>
      </p:sp>
      <p:pic>
        <p:nvPicPr>
          <p:cNvPr id="6" name="Picture 2" descr="HYP-logo, jossa on mustat kirjaimet ja punaiset kaarinuolet niiden päällä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582" y="116633"/>
            <a:ext cx="1464163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1667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www.tikoteekki.fi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r>
              <a:rPr lang="fi-FI" dirty="0"/>
              <a:t>Joillakin ihmisillä on riski jäädä ilman vuorovaikutusta, koska</a:t>
            </a:r>
          </a:p>
          <a:p>
            <a:pPr lvl="1"/>
            <a:r>
              <a:rPr lang="fi-FI" dirty="0"/>
              <a:t>He eivät osaa aloittaa vuorovaikutusta</a:t>
            </a:r>
          </a:p>
          <a:p>
            <a:pPr lvl="1"/>
            <a:r>
              <a:rPr lang="fi-FI" dirty="0"/>
              <a:t>He eivät saa vuorovaikutusta jatkumaan</a:t>
            </a:r>
          </a:p>
          <a:p>
            <a:pPr lvl="1"/>
            <a:r>
              <a:rPr lang="fi-FI" dirty="0"/>
              <a:t>Toisten on vaikea ymmärtää heidän yksilöllistä tapaansa viestiä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dirty="0"/>
              <a:t>Miksi HYP tarvitaan</a:t>
            </a:r>
          </a:p>
        </p:txBody>
      </p:sp>
      <p:pic>
        <p:nvPicPr>
          <p:cNvPr id="6" name="Picture 2" descr="HYP-logo, jossa on mustat kirjaimet ja punaiset kaarinuolet niiden päällä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582" y="116633"/>
            <a:ext cx="1464163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5835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www.tikoteekki.fi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4896544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endParaRPr lang="fi-FI" dirty="0"/>
          </a:p>
          <a:p>
            <a:pPr lvl="0"/>
            <a:r>
              <a:rPr lang="fi-FI" sz="2600" dirty="0"/>
              <a:t>Kyky olla lähellä muita ja kyky nauttia yhdessäolosta ovat kommunikoinnin perustaitoja. </a:t>
            </a:r>
            <a:r>
              <a:rPr lang="fi-FI" sz="2600" b="1" dirty="0"/>
              <a:t>Näiden taitojen oppimiseen on oikeus saada tarvittaessa tukea.</a:t>
            </a:r>
          </a:p>
          <a:p>
            <a:pPr lvl="1"/>
            <a:r>
              <a:rPr lang="fi-FI" sz="2600" dirty="0"/>
              <a:t>Tukea tarvitsevien ihmisten vuorovaikutuskumppaneiden tulee hallita kontaktin solmimisen ja vuorovaikutuksen taidot.</a:t>
            </a:r>
          </a:p>
          <a:p>
            <a:pPr marL="457200" lvl="1" indent="0">
              <a:buNone/>
            </a:pPr>
            <a:endParaRPr lang="fi-FI" sz="2600" dirty="0"/>
          </a:p>
          <a:p>
            <a:pPr lvl="0"/>
            <a:r>
              <a:rPr lang="fi-FI" sz="2600" dirty="0"/>
              <a:t>Kontaktin ja vuorovaikutuksen tulee olla </a:t>
            </a:r>
            <a:r>
              <a:rPr lang="fi-FI" sz="2600" b="1" dirty="0"/>
              <a:t>mielekästä ja tuottaa iloa </a:t>
            </a:r>
            <a:r>
              <a:rPr lang="fi-FI" sz="2600" dirty="0"/>
              <a:t>molemmille osapuolille.</a:t>
            </a:r>
          </a:p>
          <a:p>
            <a:pPr lvl="1"/>
            <a:r>
              <a:rPr lang="fi-FI" sz="2600" b="1" dirty="0"/>
              <a:t>Vuorovaikutuskumppanin tulee mukauttaa omaa tapaansa viestiä </a:t>
            </a:r>
            <a:r>
              <a:rPr lang="fi-FI" sz="2600" dirty="0"/>
              <a:t>sellaiseksi, että tukea tarvitseva ihminen ymmärtää viestin merkityksen.  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fi-FI" sz="3600" dirty="0"/>
              <a:t>HYP asenne: </a:t>
            </a:r>
            <a:br>
              <a:rPr lang="fi-FI" sz="3600" dirty="0"/>
            </a:br>
            <a:r>
              <a:rPr lang="fi-FI" sz="3600" dirty="0"/>
              <a:t>Jokainen ihminen tarvitsee vuorovaikutusta toisten kanssa</a:t>
            </a:r>
          </a:p>
        </p:txBody>
      </p:sp>
      <p:pic>
        <p:nvPicPr>
          <p:cNvPr id="6" name="Picture 2" descr="HYP-logo, jossa on mustat kirjaimet ja punaiset kaarinuolet niiden päällä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582" y="116633"/>
            <a:ext cx="1464163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5772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www.tikoteekki.fi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dirty="0"/>
              <a:t>Tukea tarvitsevan ihmisen vuorovaikutuskumppanina</a:t>
            </a:r>
          </a:p>
          <a:p>
            <a:pPr marL="0" indent="0">
              <a:buNone/>
            </a:pPr>
            <a:endParaRPr lang="fi-FI" dirty="0"/>
          </a:p>
          <a:p>
            <a:pPr lvl="0"/>
            <a:r>
              <a:rPr lang="fi-FI" dirty="0"/>
              <a:t>osaat heittäytyä vuorovaikutukseen </a:t>
            </a:r>
          </a:p>
          <a:p>
            <a:pPr lvl="0"/>
            <a:r>
              <a:rPr lang="fi-FI" dirty="0"/>
              <a:t>haluat viettää aikaa ja olla yhdessä hänen kanssaan</a:t>
            </a:r>
          </a:p>
          <a:p>
            <a:pPr lvl="0"/>
            <a:r>
              <a:rPr lang="fi-FI" dirty="0"/>
              <a:t>osaat havainnoida, minkälainen yhdessäolo on hänen kannaltaan mielekästä</a:t>
            </a:r>
          </a:p>
          <a:p>
            <a:pPr lvl="0"/>
            <a:r>
              <a:rPr lang="fi-FI" dirty="0"/>
              <a:t>pystyt päästämään irti sellaisista toiminta- ja vuorovaikutustavoista, jotka eivät toimi ja kokeilemaan niiden sijaan jotakin uutta</a:t>
            </a:r>
          </a:p>
          <a:p>
            <a:pPr lvl="0"/>
            <a:r>
              <a:rPr lang="fi-FI" dirty="0"/>
              <a:t>osaat pohtia vuorovaikutustilanteita ja oman vuorovaikutustapasi merkitystä ja kirjata havaintojasi muistiin.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dirty="0"/>
              <a:t>Mitä taitoja tarvitset</a:t>
            </a:r>
          </a:p>
        </p:txBody>
      </p:sp>
      <p:pic>
        <p:nvPicPr>
          <p:cNvPr id="6" name="Picture 2" descr="HYP-logo, jossa on mustat kirjaimet ja punaiset kaarinuolet niiden päällä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582" y="116633"/>
            <a:ext cx="1464163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3668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www.tikoteekki.fi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Ole 10 minuuttia hänen kanssaan ja keskity 100 %:</a:t>
            </a:r>
            <a:r>
              <a:rPr lang="fi-FI" dirty="0" err="1"/>
              <a:t>sti</a:t>
            </a:r>
            <a:r>
              <a:rPr lang="fi-FI" dirty="0"/>
              <a:t> vain häneen. </a:t>
            </a:r>
          </a:p>
          <a:p>
            <a:r>
              <a:rPr lang="fi-FI" dirty="0"/>
              <a:t>Muista, että tilanteella ei ole muuta tavoitetta kuin mukava yhdessäolo. </a:t>
            </a:r>
          </a:p>
          <a:p>
            <a:r>
              <a:rPr lang="fi-FI" dirty="0"/>
              <a:t>Kokeile erilaisia asioita hänen kanssaan ja katso, miten hän vastaa. Vastaako hän nopeasti, hitaasti, kielteisesti, myönteisesti, kiinnostuneesti vai vetäytyykö hän pois.</a:t>
            </a:r>
          </a:p>
          <a:p>
            <a:r>
              <a:rPr lang="fi-FI" dirty="0"/>
              <a:t>Joskus ihmiset vastaavat parhaiten sellaiseen tekemiseen, jota he tekevät myös itse. Havainnoi, mitä hän tekee, jos ääntelet tai liikutat itseäsi samalla tavalla kuin hän. </a:t>
            </a:r>
          </a:p>
          <a:p>
            <a:r>
              <a:rPr lang="fi-FI" dirty="0"/>
              <a:t>Havainnoi, millaista vuorovaikutuksenne on. Onko se hidasta, nopeaa, äänekästä, pehmeää, yksinkertaista, toistavaa…?</a:t>
            </a:r>
          </a:p>
          <a:p>
            <a:r>
              <a:rPr lang="fi-FI" dirty="0"/>
              <a:t>Ja ennen kaikkea, havainnoi,  onko vuorovaikutuksenne hänen kannaltaan mielekästä. 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Kirjaa muistiin, mitä 10 minuutin aikana tapahtui.</a:t>
            </a:r>
          </a:p>
          <a:p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dirty="0"/>
              <a:t>Mikä </a:t>
            </a:r>
            <a:r>
              <a:rPr lang="fi-FI" dirty="0" err="1"/>
              <a:t>HYP-hetki</a:t>
            </a:r>
            <a:r>
              <a:rPr lang="fi-FI" dirty="0"/>
              <a:t> on</a:t>
            </a:r>
          </a:p>
        </p:txBody>
      </p:sp>
      <p:pic>
        <p:nvPicPr>
          <p:cNvPr id="6" name="Picture 2" descr="HYP-logo, jossa on mustat kirjaimet ja punaiset kaarinuolet niiden päällä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582" y="116633"/>
            <a:ext cx="1464163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500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www.tikoteekki.fi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Keskustelua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i="1" dirty="0"/>
              <a:t>Ketkä yhteisössä voisivat hyötyä </a:t>
            </a:r>
            <a:r>
              <a:rPr lang="fi-FI" i="1" dirty="0" err="1"/>
              <a:t>HYP:stä</a:t>
            </a:r>
            <a:r>
              <a:rPr lang="fi-FI" i="1" dirty="0"/>
              <a:t>?</a:t>
            </a:r>
          </a:p>
          <a:p>
            <a:pPr marL="0" indent="0">
              <a:buNone/>
            </a:pPr>
            <a:endParaRPr lang="fi-FI" i="1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dirty="0"/>
              <a:t>Kenelle HYP voisi sopia?</a:t>
            </a:r>
          </a:p>
        </p:txBody>
      </p:sp>
      <p:pic>
        <p:nvPicPr>
          <p:cNvPr id="6" name="Picture 2" descr="HYP-logo, jossa on mustat kirjaimet ja punaiset kaarinuolet niiden päällä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582" y="116633"/>
            <a:ext cx="1464163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929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www.tikoteekki.fi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fi-FI" dirty="0"/>
          </a:p>
          <a:p>
            <a:pPr lvl="1"/>
            <a:r>
              <a:rPr lang="fi-FI" i="1" dirty="0"/>
              <a:t>Valitaan yksi ihminen</a:t>
            </a:r>
          </a:p>
          <a:p>
            <a:pPr lvl="1"/>
            <a:r>
              <a:rPr lang="fi-FI" i="1" dirty="0"/>
              <a:t>Mietitään, millainen hän on vuorovaikutustilanteissa. Mitä hän tekee?</a:t>
            </a:r>
          </a:p>
          <a:p>
            <a:pPr lvl="1"/>
            <a:r>
              <a:rPr lang="fi-FI" i="1" dirty="0"/>
              <a:t>Mietitään, mitä hänen kanssaan voisi tehdä?</a:t>
            </a:r>
          </a:p>
          <a:p>
            <a:pPr lvl="1"/>
            <a:r>
              <a:rPr lang="fi-FI" i="1" dirty="0"/>
              <a:t>Kokeillaan käytännössä</a:t>
            </a:r>
          </a:p>
          <a:p>
            <a:pPr lvl="2"/>
            <a:r>
              <a:rPr lang="fi-FI" i="1" dirty="0"/>
              <a:t>Toinen näyttää, millainen hän on vuorovaikutuskumppanina</a:t>
            </a:r>
          </a:p>
          <a:p>
            <a:pPr lvl="2"/>
            <a:r>
              <a:rPr lang="fi-FI" i="1" dirty="0"/>
              <a:t>Toinen miettii, mitä hänen kanssaan voisi tehdä yhdessä</a:t>
            </a:r>
          </a:p>
          <a:p>
            <a:pPr lvl="1"/>
            <a:r>
              <a:rPr lang="fi-FI" i="1" dirty="0"/>
              <a:t>Keskustellaan</a:t>
            </a:r>
          </a:p>
          <a:p>
            <a:pPr lvl="1"/>
            <a:endParaRPr lang="fi-FI" i="1" dirty="0"/>
          </a:p>
          <a:p>
            <a:pPr lvl="1"/>
            <a:r>
              <a:rPr lang="fi-FI" i="1" dirty="0"/>
              <a:t>Valitaan toinen ihminen ja mietitään, kokeillaan ja ideoidaan vastaavalla tavalla</a:t>
            </a:r>
          </a:p>
          <a:p>
            <a:pPr lvl="1"/>
            <a:r>
              <a:rPr lang="fi-FI" i="1" dirty="0"/>
              <a:t>Jne. 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dirty="0"/>
              <a:t>Ideoita HYP-hetkiin 1</a:t>
            </a:r>
          </a:p>
        </p:txBody>
      </p:sp>
      <p:pic>
        <p:nvPicPr>
          <p:cNvPr id="6" name="Picture 2" descr="HYP-logo, jossa on mustat kirjaimet ja punaiset kaarinuolet niiden päällä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582" y="116633"/>
            <a:ext cx="1464163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6079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www.tikoteekki.fi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2648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fi-FI" dirty="0"/>
              <a:t>Katsokaa tilassa liikkuvia esineitä</a:t>
            </a:r>
          </a:p>
          <a:p>
            <a:pPr lvl="0"/>
            <a:r>
              <a:rPr lang="fi-FI" dirty="0"/>
              <a:t>Olkaa kasvokkain</a:t>
            </a:r>
          </a:p>
          <a:p>
            <a:pPr lvl="0"/>
            <a:r>
              <a:rPr lang="fi-FI" dirty="0"/>
              <a:t>Puristakaa toistenne käsiä</a:t>
            </a:r>
          </a:p>
          <a:p>
            <a:pPr lvl="0"/>
            <a:r>
              <a:rPr lang="fi-FI" dirty="0"/>
              <a:t>Keskustelkaa aivastelemalla vuorotellen</a:t>
            </a:r>
          </a:p>
          <a:p>
            <a:pPr lvl="0"/>
            <a:r>
              <a:rPr lang="fi-FI" dirty="0"/>
              <a:t>Kutitelkaa</a:t>
            </a:r>
          </a:p>
          <a:p>
            <a:pPr lvl="0"/>
            <a:r>
              <a:rPr lang="fi-FI" dirty="0"/>
              <a:t>Heilutelkaa käsiänne</a:t>
            </a:r>
          </a:p>
          <a:p>
            <a:pPr lvl="0"/>
            <a:r>
              <a:rPr lang="fi-FI" dirty="0"/>
              <a:t>Heilutelkaa sormianne ja leikkikää sormileikkejä</a:t>
            </a:r>
          </a:p>
          <a:p>
            <a:pPr lvl="0"/>
            <a:r>
              <a:rPr lang="fi-FI" dirty="0"/>
              <a:t>Kehittäkää yhteinen leikki ja ennakoikaa leikin huippukohtaa pitämällä tauko ennen sitä</a:t>
            </a:r>
          </a:p>
          <a:p>
            <a:pPr lvl="0"/>
            <a:r>
              <a:rPr lang="fi-FI" dirty="0"/>
              <a:t>Kurkotelkaa esineitä</a:t>
            </a:r>
          </a:p>
          <a:p>
            <a:pPr lvl="0"/>
            <a:r>
              <a:rPr lang="fi-FI" dirty="0"/>
              <a:t>Leikkikää </a:t>
            </a:r>
            <a:r>
              <a:rPr lang="fi-FI" dirty="0" err="1"/>
              <a:t>mäiskintä-</a:t>
            </a:r>
            <a:r>
              <a:rPr lang="fi-FI" dirty="0"/>
              <a:t>  ja potkuleikkejä</a:t>
            </a:r>
          </a:p>
          <a:p>
            <a:pPr lvl="0"/>
            <a:r>
              <a:rPr lang="fi-FI" dirty="0"/>
              <a:t>Matkikaa toistenne ilmeitä</a:t>
            </a:r>
          </a:p>
          <a:p>
            <a:pPr lvl="0"/>
            <a:r>
              <a:rPr lang="fi-FI" dirty="0"/>
              <a:t>Iskekää silmää </a:t>
            </a:r>
          </a:p>
          <a:p>
            <a:pPr lvl="0"/>
            <a:r>
              <a:rPr lang="fi-FI" dirty="0"/>
              <a:t>Räpytelkää silmiä vuorotellen</a:t>
            </a:r>
          </a:p>
          <a:p>
            <a:pPr lvl="0"/>
            <a:r>
              <a:rPr lang="fi-FI" dirty="0"/>
              <a:t>Tehkää käsillä ”</a:t>
            </a:r>
            <a:r>
              <a:rPr lang="fi-FI" dirty="0" err="1"/>
              <a:t>yläfemmat</a:t>
            </a:r>
            <a:r>
              <a:rPr lang="fi-FI" dirty="0"/>
              <a:t>” ja ”</a:t>
            </a:r>
            <a:r>
              <a:rPr lang="fi-FI" dirty="0" err="1"/>
              <a:t>alafemmat</a:t>
            </a:r>
            <a:r>
              <a:rPr lang="fi-FI" dirty="0"/>
              <a:t>”</a:t>
            </a:r>
          </a:p>
          <a:p>
            <a:pPr lvl="0"/>
            <a:r>
              <a:rPr lang="fi-FI" dirty="0"/>
              <a:t>Leikkikää ”Harakka huttua keittää”</a:t>
            </a:r>
          </a:p>
          <a:p>
            <a:pPr lvl="0"/>
            <a:r>
              <a:rPr lang="fi-FI" dirty="0"/>
              <a:t>Leikkikää äänillä</a:t>
            </a:r>
          </a:p>
          <a:p>
            <a:pPr lvl="0"/>
            <a:r>
              <a:rPr lang="fi-FI" dirty="0"/>
              <a:t>Puhaltakaa toistenne käsiin, poskiin…</a:t>
            </a:r>
          </a:p>
          <a:p>
            <a:pPr lvl="0"/>
            <a:r>
              <a:rPr lang="fi-FI" dirty="0"/>
              <a:t>Tavoitelkaa suun lähelle laitettua herkkupalaa kielellä</a:t>
            </a:r>
          </a:p>
          <a:p>
            <a:pPr lvl="0"/>
            <a:r>
              <a:rPr lang="fi-FI" dirty="0"/>
              <a:t>Kuiskutelkaa </a:t>
            </a:r>
          </a:p>
          <a:p>
            <a:pPr lvl="0"/>
            <a:r>
              <a:rPr lang="fi-FI" dirty="0"/>
              <a:t>Rakentakaa vuorotteluleikki siitä, mitä olette milloinkin tekemässä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rmAutofit fontScale="90000"/>
          </a:bodyPr>
          <a:lstStyle/>
          <a:p>
            <a:pPr algn="l"/>
            <a:r>
              <a:rPr lang="fi-FI" dirty="0"/>
              <a:t>Ideoita HYP-hetkiin 2</a:t>
            </a:r>
          </a:p>
        </p:txBody>
      </p:sp>
      <p:pic>
        <p:nvPicPr>
          <p:cNvPr id="5" name="Picture 2" descr="HYP-logo, jossa on mustat kirjaimet ja punaiset kaarinuolet niiden päällä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582" y="116633"/>
            <a:ext cx="1464163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1638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1718</TotalTime>
  <Words>897</Words>
  <Application>Microsoft Office PowerPoint</Application>
  <PresentationFormat>Näytössä katseltava diaesitys (4:3)</PresentationFormat>
  <Paragraphs>145</Paragraphs>
  <Slides>14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Office-teema</vt:lpstr>
      <vt:lpstr>HYP-jakson käynnistyskokous</vt:lpstr>
      <vt:lpstr>Mikä HYP on</vt:lpstr>
      <vt:lpstr>Miksi HYP tarvitaan</vt:lpstr>
      <vt:lpstr>HYP asenne:  Jokainen ihminen tarvitsee vuorovaikutusta toisten kanssa</vt:lpstr>
      <vt:lpstr>Mitä taitoja tarvitset</vt:lpstr>
      <vt:lpstr>Mikä HYP-hetki on</vt:lpstr>
      <vt:lpstr>Kenelle HYP voisi sopia?</vt:lpstr>
      <vt:lpstr>Ideoita HYP-hetkiin 1</vt:lpstr>
      <vt:lpstr>Ideoita HYP-hetkiin 2</vt:lpstr>
      <vt:lpstr>Pohdittavaa</vt:lpstr>
      <vt:lpstr>Kysymyksiä ennen HYP-jakson  aloittamista</vt:lpstr>
      <vt:lpstr>Muistiinpanojen tekeminen</vt:lpstr>
      <vt:lpstr> Koosteen tekeminen muistiinpanoista</vt:lpstr>
      <vt:lpstr> Miten jatkatte tästä eteenpäin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 oheismateriaali käynnistyskokoukseen</dc:title>
  <dc:creator>Eija Roisko</dc:creator>
  <cp:lastModifiedBy>Heli Tiainen</cp:lastModifiedBy>
  <cp:revision>168</cp:revision>
  <cp:lastPrinted>2013-11-22T13:32:57Z</cp:lastPrinted>
  <dcterms:created xsi:type="dcterms:W3CDTF">2012-05-02T07:23:22Z</dcterms:created>
  <dcterms:modified xsi:type="dcterms:W3CDTF">2021-11-15T08:55:53Z</dcterms:modified>
</cp:coreProperties>
</file>