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6" r:id="rId3"/>
    <p:sldId id="260" r:id="rId4"/>
    <p:sldId id="258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3" autoAdjust="0"/>
    <p:restoredTop sz="86406" autoAdjust="0"/>
  </p:normalViewPr>
  <p:slideViewPr>
    <p:cSldViewPr snapToGrid="0" showGuides="1">
      <p:cViewPr varScale="1">
        <p:scale>
          <a:sx n="56" d="100"/>
          <a:sy n="56" d="100"/>
        </p:scale>
        <p:origin x="44" y="4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6D965-F775-4C43-ACDA-CA8817943992}" type="datetimeFigureOut">
              <a:rPr lang="fi-FI" smtClean="0"/>
              <a:t>28.11.2025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06CF-BEA1-4E59-A9FF-2A7785A41A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081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06CF-BEA1-4E59-A9FF-2A7785A41A3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357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EB06CF-BEA1-4E59-A9FF-2A7785A41A36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474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D527-5110-43B3-9F73-3661038F5DE6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174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059D-8F0C-4F16-8ACB-04BDE4C5A307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105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5590-B1C8-4089-A5B9-666C8CF683CE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4644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328EE-543F-4F38-95A6-1E9EE1AE9B43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4712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8EAB0-50BC-489E-94A8-1002BD7A77B1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076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967C-F461-4BF6-B66F-8819D545708A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703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6AD3B-91B0-4C0F-984B-1A46A3309D60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15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DC7B-641D-4BF3-A45A-407FD8D91678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564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D15-61FC-40C4-B418-7C9402A09F3B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7450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86017-3E68-46D4-92F8-B1657636624D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1221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25E26-FE70-49F0-8D26-31490006FFF3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186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B8360-4E1D-4A0A-AD21-6A8A935721CA}" type="datetime1">
              <a:rPr lang="fi-FI" smtClean="0"/>
              <a:t>28.11.2025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35B7-A29F-43A5-8795-C75C902C3343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025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A7EE7ED-8A10-4B67-B59B-C6933FEF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320" y="6546822"/>
            <a:ext cx="8209279" cy="240057"/>
          </a:xfrm>
        </p:spPr>
        <p:txBody>
          <a:bodyPr/>
          <a:lstStyle/>
          <a:p>
            <a:r>
              <a:rPr lang="fi-FI" dirty="0"/>
              <a:t>Materiaalin toteutus: Tikoteekki.fi ja Papunet.net. Tulostusversio: Papunet.net/Materiaalit</a:t>
            </a:r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AE91CBF0-4AE1-426F-8CCB-A0A284DBC7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Aakkostaulu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928583C1-1580-D96F-FF78-3FCDCAD0FD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55155"/>
            <a:ext cx="9905999" cy="696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47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90B5DA-6ABD-4E01-9F38-868EC383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2950" y="6494114"/>
            <a:ext cx="8420099" cy="249585"/>
          </a:xfrm>
        </p:spPr>
        <p:txBody>
          <a:bodyPr/>
          <a:lstStyle/>
          <a:p>
            <a:r>
              <a:rPr lang="fi-FI"/>
              <a:t>Materiaalin toteutus: Tikoteekki.fi ja Papunet.net. Tulostusversio: Papunet.net/Materiaalit</a:t>
            </a:r>
            <a:endParaRPr lang="fi-FI" dirty="0"/>
          </a:p>
        </p:txBody>
      </p:sp>
      <p:pic>
        <p:nvPicPr>
          <p:cNvPr id="4" name="Kuva 3" descr="Kysymyssanat, isot kirjaimet yleisyysjärjestyksessä, ei ja kyllä">
            <a:extLst>
              <a:ext uri="{FF2B5EF4-FFF2-40B4-BE49-F238E27FC236}">
                <a16:creationId xmlns:a16="http://schemas.microsoft.com/office/drawing/2014/main" id="{C99B4BBD-AEEA-4528-8AA0-BEFBCC11BF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09961"/>
            <a:ext cx="9906000" cy="5784154"/>
          </a:xfrm>
          <a:prstGeom prst="rect">
            <a:avLst/>
          </a:prstGeo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70688BD1-4132-4953-BEDA-5BAD1321BA3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2400" y="114300"/>
            <a:ext cx="6334125" cy="461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KIRJAINTAULU YLEISYYSJÄRJESTYKSESSÄ</a:t>
            </a:r>
          </a:p>
        </p:txBody>
      </p:sp>
    </p:spTree>
    <p:extLst>
      <p:ext uri="{BB962C8B-B14F-4D97-AF65-F5344CB8AC3E}">
        <p14:creationId xmlns:p14="http://schemas.microsoft.com/office/powerpoint/2010/main" val="1510696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95B3E798-A421-4D06-8F8B-D471C1E135DC}"/>
              </a:ext>
            </a:extLst>
          </p:cNvPr>
          <p:cNvSpPr/>
          <p:nvPr/>
        </p:nvSpPr>
        <p:spPr>
          <a:xfrm>
            <a:off x="528638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11126390-3BEC-4095-B85E-68114AA556C6}"/>
              </a:ext>
            </a:extLst>
          </p:cNvPr>
          <p:cNvSpPr/>
          <p:nvPr/>
        </p:nvSpPr>
        <p:spPr>
          <a:xfrm>
            <a:off x="1394355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71532F65-D40B-4D5C-831C-8162EF7699C8}"/>
              </a:ext>
            </a:extLst>
          </p:cNvPr>
          <p:cNvSpPr/>
          <p:nvPr/>
        </p:nvSpPr>
        <p:spPr>
          <a:xfrm>
            <a:off x="2260072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75B93CA2-C64B-4FB7-81C7-40D7F16127A7}"/>
              </a:ext>
            </a:extLst>
          </p:cNvPr>
          <p:cNvSpPr/>
          <p:nvPr/>
        </p:nvSpPr>
        <p:spPr>
          <a:xfrm>
            <a:off x="3125789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BA6F7AEE-1ADC-4D20-8852-CD9DD7552B7C}"/>
              </a:ext>
            </a:extLst>
          </p:cNvPr>
          <p:cNvSpPr/>
          <p:nvPr/>
        </p:nvSpPr>
        <p:spPr>
          <a:xfrm>
            <a:off x="3991506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" name="Suorakulmio: Pyöristetyt kulmat 7">
            <a:extLst>
              <a:ext uri="{FF2B5EF4-FFF2-40B4-BE49-F238E27FC236}">
                <a16:creationId xmlns:a16="http://schemas.microsoft.com/office/drawing/2014/main" id="{B6B48BC2-D947-42F2-8B51-05D61E8DECDC}"/>
              </a:ext>
            </a:extLst>
          </p:cNvPr>
          <p:cNvSpPr/>
          <p:nvPr/>
        </p:nvSpPr>
        <p:spPr>
          <a:xfrm>
            <a:off x="4857223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89E88B7B-51D2-47C1-AF12-C051E39CEFF3}"/>
              </a:ext>
            </a:extLst>
          </p:cNvPr>
          <p:cNvSpPr/>
          <p:nvPr/>
        </p:nvSpPr>
        <p:spPr>
          <a:xfrm>
            <a:off x="5722940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" name="Suorakulmio: Pyöristetyt kulmat 9">
            <a:extLst>
              <a:ext uri="{FF2B5EF4-FFF2-40B4-BE49-F238E27FC236}">
                <a16:creationId xmlns:a16="http://schemas.microsoft.com/office/drawing/2014/main" id="{3A601282-8CD1-4C93-B590-1B732256E350}"/>
              </a:ext>
            </a:extLst>
          </p:cNvPr>
          <p:cNvSpPr/>
          <p:nvPr/>
        </p:nvSpPr>
        <p:spPr>
          <a:xfrm>
            <a:off x="6588657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7C56F76D-FA55-4FEE-8255-2ECF20CEF5AD}"/>
              </a:ext>
            </a:extLst>
          </p:cNvPr>
          <p:cNvSpPr/>
          <p:nvPr/>
        </p:nvSpPr>
        <p:spPr>
          <a:xfrm>
            <a:off x="7454374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2" name="Suorakulmio: Pyöristetyt kulmat 11">
            <a:extLst>
              <a:ext uri="{FF2B5EF4-FFF2-40B4-BE49-F238E27FC236}">
                <a16:creationId xmlns:a16="http://schemas.microsoft.com/office/drawing/2014/main" id="{D63682F0-5454-4F3F-8757-0B6D54456892}"/>
              </a:ext>
            </a:extLst>
          </p:cNvPr>
          <p:cNvSpPr/>
          <p:nvPr/>
        </p:nvSpPr>
        <p:spPr>
          <a:xfrm>
            <a:off x="8320088" y="490533"/>
            <a:ext cx="681038" cy="728663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Suorakulmio: Pyöristetyt kulmat 12">
            <a:extLst>
              <a:ext uri="{FF2B5EF4-FFF2-40B4-BE49-F238E27FC236}">
                <a16:creationId xmlns:a16="http://schemas.microsoft.com/office/drawing/2014/main" id="{43C469CA-FD41-4A5F-BA2C-D2423738D139}"/>
              </a:ext>
            </a:extLst>
          </p:cNvPr>
          <p:cNvSpPr/>
          <p:nvPr/>
        </p:nvSpPr>
        <p:spPr>
          <a:xfrm>
            <a:off x="1714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4" name="Suorakulmio: Pyöristetyt kulmat 13">
            <a:extLst>
              <a:ext uri="{FF2B5EF4-FFF2-40B4-BE49-F238E27FC236}">
                <a16:creationId xmlns:a16="http://schemas.microsoft.com/office/drawing/2014/main" id="{A4B9F00F-B124-4931-BDD0-17EDC296C243}"/>
              </a:ext>
            </a:extLst>
          </p:cNvPr>
          <p:cNvSpPr/>
          <p:nvPr/>
        </p:nvSpPr>
        <p:spPr>
          <a:xfrm>
            <a:off x="10477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W</a:t>
            </a:r>
          </a:p>
        </p:txBody>
      </p:sp>
      <p:sp>
        <p:nvSpPr>
          <p:cNvPr id="15" name="Suorakulmio: Pyöristetyt kulmat 14">
            <a:extLst>
              <a:ext uri="{FF2B5EF4-FFF2-40B4-BE49-F238E27FC236}">
                <a16:creationId xmlns:a16="http://schemas.microsoft.com/office/drawing/2014/main" id="{4A19876F-C5CE-4DAE-9785-102645AE1A29}"/>
              </a:ext>
            </a:extLst>
          </p:cNvPr>
          <p:cNvSpPr/>
          <p:nvPr/>
        </p:nvSpPr>
        <p:spPr>
          <a:xfrm>
            <a:off x="19240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6" name="Suorakulmio: Pyöristetyt kulmat 15">
            <a:extLst>
              <a:ext uri="{FF2B5EF4-FFF2-40B4-BE49-F238E27FC236}">
                <a16:creationId xmlns:a16="http://schemas.microsoft.com/office/drawing/2014/main" id="{7C5F4A6A-CE3D-4437-A989-135D135BAAD7}"/>
              </a:ext>
            </a:extLst>
          </p:cNvPr>
          <p:cNvSpPr/>
          <p:nvPr/>
        </p:nvSpPr>
        <p:spPr>
          <a:xfrm>
            <a:off x="28003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" name="Suorakulmio: Pyöristetyt kulmat 16">
            <a:extLst>
              <a:ext uri="{FF2B5EF4-FFF2-40B4-BE49-F238E27FC236}">
                <a16:creationId xmlns:a16="http://schemas.microsoft.com/office/drawing/2014/main" id="{8547A927-83F0-4761-A1AE-6D6A5B433109}"/>
              </a:ext>
            </a:extLst>
          </p:cNvPr>
          <p:cNvSpPr/>
          <p:nvPr/>
        </p:nvSpPr>
        <p:spPr>
          <a:xfrm>
            <a:off x="36766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8" name="Suorakulmio: Pyöristetyt kulmat 17">
            <a:extLst>
              <a:ext uri="{FF2B5EF4-FFF2-40B4-BE49-F238E27FC236}">
                <a16:creationId xmlns:a16="http://schemas.microsoft.com/office/drawing/2014/main" id="{3FC8BDF8-9C6A-4413-8A5D-22223D5AEAC0}"/>
              </a:ext>
            </a:extLst>
          </p:cNvPr>
          <p:cNvSpPr/>
          <p:nvPr/>
        </p:nvSpPr>
        <p:spPr>
          <a:xfrm>
            <a:off x="45529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19" name="Suorakulmio: Pyöristetyt kulmat 18">
            <a:extLst>
              <a:ext uri="{FF2B5EF4-FFF2-40B4-BE49-F238E27FC236}">
                <a16:creationId xmlns:a16="http://schemas.microsoft.com/office/drawing/2014/main" id="{1154CDA5-8437-4381-8C3F-91F582F323AC}"/>
              </a:ext>
            </a:extLst>
          </p:cNvPr>
          <p:cNvSpPr/>
          <p:nvPr/>
        </p:nvSpPr>
        <p:spPr>
          <a:xfrm>
            <a:off x="54292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U</a:t>
            </a:r>
          </a:p>
        </p:txBody>
      </p:sp>
      <p:sp>
        <p:nvSpPr>
          <p:cNvPr id="20" name="Suorakulmio: Pyöristetyt kulmat 19">
            <a:extLst>
              <a:ext uri="{FF2B5EF4-FFF2-40B4-BE49-F238E27FC236}">
                <a16:creationId xmlns:a16="http://schemas.microsoft.com/office/drawing/2014/main" id="{7D714159-7073-4713-97D2-411E792C9AA4}"/>
              </a:ext>
            </a:extLst>
          </p:cNvPr>
          <p:cNvSpPr/>
          <p:nvPr/>
        </p:nvSpPr>
        <p:spPr>
          <a:xfrm>
            <a:off x="63055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1" name="Suorakulmio: Pyöristetyt kulmat 20">
            <a:extLst>
              <a:ext uri="{FF2B5EF4-FFF2-40B4-BE49-F238E27FC236}">
                <a16:creationId xmlns:a16="http://schemas.microsoft.com/office/drawing/2014/main" id="{0C47C6D7-902A-46F5-AB8F-684358C4CAB0}"/>
              </a:ext>
            </a:extLst>
          </p:cNvPr>
          <p:cNvSpPr/>
          <p:nvPr/>
        </p:nvSpPr>
        <p:spPr>
          <a:xfrm>
            <a:off x="71818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2" name="Suorakulmio: Pyöristetyt kulmat 21">
            <a:extLst>
              <a:ext uri="{FF2B5EF4-FFF2-40B4-BE49-F238E27FC236}">
                <a16:creationId xmlns:a16="http://schemas.microsoft.com/office/drawing/2014/main" id="{742C0B41-5B33-4651-809F-42BC5F1A4F8C}"/>
              </a:ext>
            </a:extLst>
          </p:cNvPr>
          <p:cNvSpPr/>
          <p:nvPr/>
        </p:nvSpPr>
        <p:spPr>
          <a:xfrm>
            <a:off x="80581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3" name="Suorakulmio: Pyöristetyt kulmat 22">
            <a:extLst>
              <a:ext uri="{FF2B5EF4-FFF2-40B4-BE49-F238E27FC236}">
                <a16:creationId xmlns:a16="http://schemas.microsoft.com/office/drawing/2014/main" id="{DE5C8627-5F78-4E53-BA11-6BC6B50B899C}"/>
              </a:ext>
            </a:extLst>
          </p:cNvPr>
          <p:cNvSpPr/>
          <p:nvPr/>
        </p:nvSpPr>
        <p:spPr>
          <a:xfrm>
            <a:off x="8934450" y="1614487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Å</a:t>
            </a:r>
          </a:p>
        </p:txBody>
      </p:sp>
      <p:sp>
        <p:nvSpPr>
          <p:cNvPr id="24" name="Suorakulmio: Pyöristetyt kulmat 23">
            <a:extLst>
              <a:ext uri="{FF2B5EF4-FFF2-40B4-BE49-F238E27FC236}">
                <a16:creationId xmlns:a16="http://schemas.microsoft.com/office/drawing/2014/main" id="{DE5D377F-7F9F-4884-98C4-158F26B47620}"/>
              </a:ext>
            </a:extLst>
          </p:cNvPr>
          <p:cNvSpPr/>
          <p:nvPr/>
        </p:nvSpPr>
        <p:spPr>
          <a:xfrm>
            <a:off x="2095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5" name="Suorakulmio: Pyöristetyt kulmat 24">
            <a:extLst>
              <a:ext uri="{FF2B5EF4-FFF2-40B4-BE49-F238E27FC236}">
                <a16:creationId xmlns:a16="http://schemas.microsoft.com/office/drawing/2014/main" id="{D8A27203-4647-452A-85E4-7CD1BF84A694}"/>
              </a:ext>
            </a:extLst>
          </p:cNvPr>
          <p:cNvSpPr/>
          <p:nvPr/>
        </p:nvSpPr>
        <p:spPr>
          <a:xfrm>
            <a:off x="10858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26" name="Suorakulmio: Pyöristetyt kulmat 25">
            <a:extLst>
              <a:ext uri="{FF2B5EF4-FFF2-40B4-BE49-F238E27FC236}">
                <a16:creationId xmlns:a16="http://schemas.microsoft.com/office/drawing/2014/main" id="{5E7828D3-9607-4907-ACB3-18550EE0B08D}"/>
              </a:ext>
            </a:extLst>
          </p:cNvPr>
          <p:cNvSpPr/>
          <p:nvPr/>
        </p:nvSpPr>
        <p:spPr>
          <a:xfrm>
            <a:off x="19621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7" name="Suorakulmio: Pyöristetyt kulmat 26">
            <a:extLst>
              <a:ext uri="{FF2B5EF4-FFF2-40B4-BE49-F238E27FC236}">
                <a16:creationId xmlns:a16="http://schemas.microsoft.com/office/drawing/2014/main" id="{6349B8C3-271A-44EE-84D8-3706CDBA6747}"/>
              </a:ext>
            </a:extLst>
          </p:cNvPr>
          <p:cNvSpPr/>
          <p:nvPr/>
        </p:nvSpPr>
        <p:spPr>
          <a:xfrm>
            <a:off x="28384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28" name="Suorakulmio: Pyöristetyt kulmat 27">
            <a:extLst>
              <a:ext uri="{FF2B5EF4-FFF2-40B4-BE49-F238E27FC236}">
                <a16:creationId xmlns:a16="http://schemas.microsoft.com/office/drawing/2014/main" id="{D7878422-1886-466F-A359-CD25D168A1A8}"/>
              </a:ext>
            </a:extLst>
          </p:cNvPr>
          <p:cNvSpPr/>
          <p:nvPr/>
        </p:nvSpPr>
        <p:spPr>
          <a:xfrm>
            <a:off x="37147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29" name="Suorakulmio: Pyöristetyt kulmat 28">
            <a:extLst>
              <a:ext uri="{FF2B5EF4-FFF2-40B4-BE49-F238E27FC236}">
                <a16:creationId xmlns:a16="http://schemas.microsoft.com/office/drawing/2014/main" id="{669D4078-4E39-4134-AC5B-E726CE27F1A8}"/>
              </a:ext>
            </a:extLst>
          </p:cNvPr>
          <p:cNvSpPr/>
          <p:nvPr/>
        </p:nvSpPr>
        <p:spPr>
          <a:xfrm>
            <a:off x="45910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0" name="Suorakulmio: Pyöristetyt kulmat 29">
            <a:extLst>
              <a:ext uri="{FF2B5EF4-FFF2-40B4-BE49-F238E27FC236}">
                <a16:creationId xmlns:a16="http://schemas.microsoft.com/office/drawing/2014/main" id="{460452C3-486E-45E0-886A-1F007D547903}"/>
              </a:ext>
            </a:extLst>
          </p:cNvPr>
          <p:cNvSpPr/>
          <p:nvPr/>
        </p:nvSpPr>
        <p:spPr>
          <a:xfrm>
            <a:off x="54673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31" name="Suorakulmio: Pyöristetyt kulmat 30">
            <a:extLst>
              <a:ext uri="{FF2B5EF4-FFF2-40B4-BE49-F238E27FC236}">
                <a16:creationId xmlns:a16="http://schemas.microsoft.com/office/drawing/2014/main" id="{B195E0A1-64D5-4394-91BE-9EEB627C4418}"/>
              </a:ext>
            </a:extLst>
          </p:cNvPr>
          <p:cNvSpPr/>
          <p:nvPr/>
        </p:nvSpPr>
        <p:spPr>
          <a:xfrm>
            <a:off x="63436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32" name="Suorakulmio: Pyöristetyt kulmat 31">
            <a:extLst>
              <a:ext uri="{FF2B5EF4-FFF2-40B4-BE49-F238E27FC236}">
                <a16:creationId xmlns:a16="http://schemas.microsoft.com/office/drawing/2014/main" id="{F7F88637-CCA6-4A26-9F2A-DC57AE9334B6}"/>
              </a:ext>
            </a:extLst>
          </p:cNvPr>
          <p:cNvSpPr/>
          <p:nvPr/>
        </p:nvSpPr>
        <p:spPr>
          <a:xfrm>
            <a:off x="72199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33" name="Suorakulmio: Pyöristetyt kulmat 32">
            <a:extLst>
              <a:ext uri="{FF2B5EF4-FFF2-40B4-BE49-F238E27FC236}">
                <a16:creationId xmlns:a16="http://schemas.microsoft.com/office/drawing/2014/main" id="{030D31A9-25A3-4F95-9F56-17299E495213}"/>
              </a:ext>
            </a:extLst>
          </p:cNvPr>
          <p:cNvSpPr/>
          <p:nvPr/>
        </p:nvSpPr>
        <p:spPr>
          <a:xfrm>
            <a:off x="80962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Ö</a:t>
            </a:r>
          </a:p>
        </p:txBody>
      </p:sp>
      <p:sp>
        <p:nvSpPr>
          <p:cNvPr id="34" name="Suorakulmio: Pyöristetyt kulmat 33">
            <a:extLst>
              <a:ext uri="{FF2B5EF4-FFF2-40B4-BE49-F238E27FC236}">
                <a16:creationId xmlns:a16="http://schemas.microsoft.com/office/drawing/2014/main" id="{09874452-1EE4-46FD-8509-42DDA85312DA}"/>
              </a:ext>
            </a:extLst>
          </p:cNvPr>
          <p:cNvSpPr/>
          <p:nvPr/>
        </p:nvSpPr>
        <p:spPr>
          <a:xfrm>
            <a:off x="8972550" y="2955926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Ä</a:t>
            </a:r>
          </a:p>
        </p:txBody>
      </p:sp>
      <p:sp>
        <p:nvSpPr>
          <p:cNvPr id="36" name="Suorakulmio: Pyöristetyt kulmat 35">
            <a:extLst>
              <a:ext uri="{FF2B5EF4-FFF2-40B4-BE49-F238E27FC236}">
                <a16:creationId xmlns:a16="http://schemas.microsoft.com/office/drawing/2014/main" id="{845018D3-A10B-418A-8BD1-778C1F575B41}"/>
              </a:ext>
            </a:extLst>
          </p:cNvPr>
          <p:cNvSpPr/>
          <p:nvPr/>
        </p:nvSpPr>
        <p:spPr>
          <a:xfrm>
            <a:off x="11239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37" name="Suorakulmio: Pyöristetyt kulmat 36">
            <a:extLst>
              <a:ext uri="{FF2B5EF4-FFF2-40B4-BE49-F238E27FC236}">
                <a16:creationId xmlns:a16="http://schemas.microsoft.com/office/drawing/2014/main" id="{760C987D-6B44-4EC7-A67D-5850270235FF}"/>
              </a:ext>
            </a:extLst>
          </p:cNvPr>
          <p:cNvSpPr/>
          <p:nvPr/>
        </p:nvSpPr>
        <p:spPr>
          <a:xfrm>
            <a:off x="20002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8" name="Suorakulmio: Pyöristetyt kulmat 37">
            <a:extLst>
              <a:ext uri="{FF2B5EF4-FFF2-40B4-BE49-F238E27FC236}">
                <a16:creationId xmlns:a16="http://schemas.microsoft.com/office/drawing/2014/main" id="{C3A1599F-84B9-40CF-BA01-3033ABC4B61E}"/>
              </a:ext>
            </a:extLst>
          </p:cNvPr>
          <p:cNvSpPr/>
          <p:nvPr/>
        </p:nvSpPr>
        <p:spPr>
          <a:xfrm>
            <a:off x="28765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9" name="Suorakulmio: Pyöristetyt kulmat 38">
            <a:extLst>
              <a:ext uri="{FF2B5EF4-FFF2-40B4-BE49-F238E27FC236}">
                <a16:creationId xmlns:a16="http://schemas.microsoft.com/office/drawing/2014/main" id="{E8C88C1A-DC66-4B07-8719-AA06AB17154D}"/>
              </a:ext>
            </a:extLst>
          </p:cNvPr>
          <p:cNvSpPr/>
          <p:nvPr/>
        </p:nvSpPr>
        <p:spPr>
          <a:xfrm>
            <a:off x="37528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V</a:t>
            </a:r>
          </a:p>
        </p:txBody>
      </p:sp>
      <p:sp>
        <p:nvSpPr>
          <p:cNvPr id="40" name="Suorakulmio: Pyöristetyt kulmat 39">
            <a:extLst>
              <a:ext uri="{FF2B5EF4-FFF2-40B4-BE49-F238E27FC236}">
                <a16:creationId xmlns:a16="http://schemas.microsoft.com/office/drawing/2014/main" id="{EEA6778E-35C6-47DB-8C54-E246313633E1}"/>
              </a:ext>
            </a:extLst>
          </p:cNvPr>
          <p:cNvSpPr/>
          <p:nvPr/>
        </p:nvSpPr>
        <p:spPr>
          <a:xfrm>
            <a:off x="46291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41" name="Suorakulmio: Pyöristetyt kulmat 40">
            <a:extLst>
              <a:ext uri="{FF2B5EF4-FFF2-40B4-BE49-F238E27FC236}">
                <a16:creationId xmlns:a16="http://schemas.microsoft.com/office/drawing/2014/main" id="{B5D0FD8D-B115-4055-A445-3B4C1DB0E2B9}"/>
              </a:ext>
            </a:extLst>
          </p:cNvPr>
          <p:cNvSpPr/>
          <p:nvPr/>
        </p:nvSpPr>
        <p:spPr>
          <a:xfrm>
            <a:off x="55054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42" name="Suorakulmio: Pyöristetyt kulmat 41">
            <a:extLst>
              <a:ext uri="{FF2B5EF4-FFF2-40B4-BE49-F238E27FC236}">
                <a16:creationId xmlns:a16="http://schemas.microsoft.com/office/drawing/2014/main" id="{133A5B61-E4A7-44EE-8815-F9B28C085EC0}"/>
              </a:ext>
            </a:extLst>
          </p:cNvPr>
          <p:cNvSpPr/>
          <p:nvPr/>
        </p:nvSpPr>
        <p:spPr>
          <a:xfrm>
            <a:off x="63817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43" name="Suorakulmio: Pyöristetyt kulmat 42">
            <a:extLst>
              <a:ext uri="{FF2B5EF4-FFF2-40B4-BE49-F238E27FC236}">
                <a16:creationId xmlns:a16="http://schemas.microsoft.com/office/drawing/2014/main" id="{5D22718F-D8C2-4E67-BCA5-20A55657C785}"/>
              </a:ext>
            </a:extLst>
          </p:cNvPr>
          <p:cNvSpPr/>
          <p:nvPr/>
        </p:nvSpPr>
        <p:spPr>
          <a:xfrm>
            <a:off x="72580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44" name="Suorakulmio: Pyöristetyt kulmat 43">
            <a:extLst>
              <a:ext uri="{FF2B5EF4-FFF2-40B4-BE49-F238E27FC236}">
                <a16:creationId xmlns:a16="http://schemas.microsoft.com/office/drawing/2014/main" id="{DA87FFA1-FEEC-47AF-A0E8-08F41E44DBEE}"/>
              </a:ext>
            </a:extLst>
          </p:cNvPr>
          <p:cNvSpPr/>
          <p:nvPr/>
        </p:nvSpPr>
        <p:spPr>
          <a:xfrm>
            <a:off x="8134350" y="4297365"/>
            <a:ext cx="800100" cy="1019175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2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6" name="Suorakulmio: Pyöristetyt kulmat 45">
            <a:extLst>
              <a:ext uri="{FF2B5EF4-FFF2-40B4-BE49-F238E27FC236}">
                <a16:creationId xmlns:a16="http://schemas.microsoft.com/office/drawing/2014/main" id="{094997C8-7CC5-44A0-93E2-7222D9CFD657}"/>
              </a:ext>
            </a:extLst>
          </p:cNvPr>
          <p:cNvSpPr/>
          <p:nvPr/>
        </p:nvSpPr>
        <p:spPr>
          <a:xfrm>
            <a:off x="2870100" y="5496561"/>
            <a:ext cx="4381500" cy="1019175"/>
          </a:xfrm>
          <a:prstGeom prst="round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>
                <a:solidFill>
                  <a:schemeClr val="tx1"/>
                </a:solidFill>
              </a:rPr>
              <a:t>VÄLILYÖNTI</a:t>
            </a:r>
          </a:p>
        </p:txBody>
      </p:sp>
      <p:sp>
        <p:nvSpPr>
          <p:cNvPr id="47" name="Suorakulmio: Pyöristetyt kulmat 46">
            <a:extLst>
              <a:ext uri="{FF2B5EF4-FFF2-40B4-BE49-F238E27FC236}">
                <a16:creationId xmlns:a16="http://schemas.microsoft.com/office/drawing/2014/main" id="{D781EC97-F539-4644-927A-FD66EAEBDE54}"/>
              </a:ext>
            </a:extLst>
          </p:cNvPr>
          <p:cNvSpPr/>
          <p:nvPr/>
        </p:nvSpPr>
        <p:spPr>
          <a:xfrm>
            <a:off x="1081087" y="5541013"/>
            <a:ext cx="1552575" cy="974723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bg1"/>
                </a:solidFill>
              </a:rPr>
              <a:t>KYLLÄ</a:t>
            </a:r>
          </a:p>
        </p:txBody>
      </p:sp>
      <p:sp>
        <p:nvSpPr>
          <p:cNvPr id="49" name="Suorakulmio: Pyöristetyt kulmat 48">
            <a:extLst>
              <a:ext uri="{FF2B5EF4-FFF2-40B4-BE49-F238E27FC236}">
                <a16:creationId xmlns:a16="http://schemas.microsoft.com/office/drawing/2014/main" id="{6002DF74-9E17-41D0-9D1D-095C16216242}"/>
              </a:ext>
            </a:extLst>
          </p:cNvPr>
          <p:cNvSpPr/>
          <p:nvPr/>
        </p:nvSpPr>
        <p:spPr>
          <a:xfrm>
            <a:off x="7448551" y="5496563"/>
            <a:ext cx="1552575" cy="101917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dirty="0">
                <a:solidFill>
                  <a:schemeClr val="bg1"/>
                </a:solidFill>
              </a:rPr>
              <a:t>EI</a:t>
            </a: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3FF64D28-C23D-49BA-88AC-D3CC023B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0240" y="6515736"/>
            <a:ext cx="8174673" cy="322264"/>
          </a:xfrm>
        </p:spPr>
        <p:txBody>
          <a:bodyPr/>
          <a:lstStyle/>
          <a:p>
            <a:r>
              <a:rPr lang="fi-FI" dirty="0"/>
              <a:t>Materiaalin toteutus: Tikoteekki.fi ja Papunet.net. Tulostusversio: Papunet.net/Materiaalit</a:t>
            </a:r>
          </a:p>
        </p:txBody>
      </p:sp>
      <p:sp>
        <p:nvSpPr>
          <p:cNvPr id="35" name="Otsikko 34">
            <a:extLst>
              <a:ext uri="{FF2B5EF4-FFF2-40B4-BE49-F238E27FC236}">
                <a16:creationId xmlns:a16="http://schemas.microsoft.com/office/drawing/2014/main" id="{CBB2C05C-E2BD-41AF-922A-19527F3B9F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Tietokoneen näppäimistö</a:t>
            </a:r>
          </a:p>
        </p:txBody>
      </p:sp>
    </p:spTree>
    <p:extLst>
      <p:ext uri="{BB962C8B-B14F-4D97-AF65-F5344CB8AC3E}">
        <p14:creationId xmlns:p14="http://schemas.microsoft.com/office/powerpoint/2010/main" val="328111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Alatunnisteen paikkamerkki 33">
            <a:extLst>
              <a:ext uri="{FF2B5EF4-FFF2-40B4-BE49-F238E27FC236}">
                <a16:creationId xmlns:a16="http://schemas.microsoft.com/office/drawing/2014/main" id="{D17F1B64-707F-41C4-8C0D-0AFA3B264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63358" y="6524952"/>
            <a:ext cx="7172641" cy="217815"/>
          </a:xfrm>
        </p:spPr>
        <p:txBody>
          <a:bodyPr/>
          <a:lstStyle/>
          <a:p>
            <a:r>
              <a:rPr lang="fi-FI" dirty="0"/>
              <a:t>Materiaalin toteutus: Tikoteekki.fi ja Papunet.net. Tulostusversio: Papunet.net/Materiaalit</a:t>
            </a:r>
          </a:p>
        </p:txBody>
      </p:sp>
      <p:cxnSp>
        <p:nvCxnSpPr>
          <p:cNvPr id="19" name="Suora nuoliyhdysviiva 18" descr="Nuoli taulukossa vasemmalta oikealle">
            <a:extLst>
              <a:ext uri="{FF2B5EF4-FFF2-40B4-BE49-F238E27FC236}">
                <a16:creationId xmlns:a16="http://schemas.microsoft.com/office/drawing/2014/main" id="{42E8552A-EBC0-47DB-82F0-8E4343708446}"/>
              </a:ext>
            </a:extLst>
          </p:cNvPr>
          <p:cNvCxnSpPr>
            <a:cxnSpLocks/>
          </p:cNvCxnSpPr>
          <p:nvPr/>
        </p:nvCxnSpPr>
        <p:spPr>
          <a:xfrm>
            <a:off x="1201040" y="5391216"/>
            <a:ext cx="957404" cy="0"/>
          </a:xfrm>
          <a:prstGeom prst="straightConnector1">
            <a:avLst/>
          </a:prstGeom>
          <a:ln w="762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Kuva 8" descr="Sormi kulkee taulukossa vasemmalta oikealle">
            <a:extLst>
              <a:ext uri="{FF2B5EF4-FFF2-40B4-BE49-F238E27FC236}">
                <a16:creationId xmlns:a16="http://schemas.microsoft.com/office/drawing/2014/main" id="{9D26F248-F7A3-434A-94B9-E72676CE5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822" y="5529528"/>
            <a:ext cx="802970" cy="978964"/>
          </a:xfrm>
          <a:prstGeom prst="rect">
            <a:avLst/>
          </a:prstGeom>
        </p:spPr>
      </p:pic>
      <p:graphicFrame>
        <p:nvGraphicFramePr>
          <p:cNvPr id="4" name="Table 10">
            <a:extLst>
              <a:ext uri="{FF2B5EF4-FFF2-40B4-BE49-F238E27FC236}">
                <a16:creationId xmlns:a16="http://schemas.microsoft.com/office/drawing/2014/main" id="{7D2E5502-1C09-4125-AF5D-1C9665E6E8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5910962"/>
              </p:ext>
            </p:extLst>
          </p:nvPr>
        </p:nvGraphicFramePr>
        <p:xfrm>
          <a:off x="1046568" y="4842576"/>
          <a:ext cx="17770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408">
                  <a:extLst>
                    <a:ext uri="{9D8B030D-6E8A-4147-A177-3AD203B41FA5}">
                      <a16:colId xmlns:a16="http://schemas.microsoft.com/office/drawing/2014/main" val="2066967628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67789859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17750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2594803550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3500872208"/>
                    </a:ext>
                  </a:extLst>
                </a:gridCol>
              </a:tblGrid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41894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59758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80411"/>
                  </a:ext>
                </a:extLst>
              </a:tr>
            </a:tbl>
          </a:graphicData>
        </a:graphic>
      </p:graphicFrame>
      <p:cxnSp>
        <p:nvCxnSpPr>
          <p:cNvPr id="31" name="Suora nuoliyhdysviiva 30" descr="Nuoli taulukossa ylhäältä alas">
            <a:extLst>
              <a:ext uri="{FF2B5EF4-FFF2-40B4-BE49-F238E27FC236}">
                <a16:creationId xmlns:a16="http://schemas.microsoft.com/office/drawing/2014/main" id="{376540E4-2BB6-488F-97D1-73C497342627}"/>
              </a:ext>
            </a:extLst>
          </p:cNvPr>
          <p:cNvCxnSpPr>
            <a:cxnSpLocks/>
          </p:cNvCxnSpPr>
          <p:nvPr/>
        </p:nvCxnSpPr>
        <p:spPr>
          <a:xfrm flipH="1">
            <a:off x="1248142" y="3299664"/>
            <a:ext cx="18782" cy="957815"/>
          </a:xfrm>
          <a:prstGeom prst="straightConnector1">
            <a:avLst/>
          </a:prstGeom>
          <a:ln w="762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Kuva 7" descr="Sormi kulkee taulukossa ylhäältä alas">
            <a:extLst>
              <a:ext uri="{FF2B5EF4-FFF2-40B4-BE49-F238E27FC236}">
                <a16:creationId xmlns:a16="http://schemas.microsoft.com/office/drawing/2014/main" id="{124ED2D4-BE46-466C-BDDF-1B0693DF26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76" y="3299664"/>
            <a:ext cx="811866" cy="989810"/>
          </a:xfrm>
          <a:prstGeom prst="rect">
            <a:avLst/>
          </a:prstGeom>
        </p:spPr>
      </p:pic>
      <p:graphicFrame>
        <p:nvGraphicFramePr>
          <p:cNvPr id="3" name="Table 9">
            <a:extLst>
              <a:ext uri="{FF2B5EF4-FFF2-40B4-BE49-F238E27FC236}">
                <a16:creationId xmlns:a16="http://schemas.microsoft.com/office/drawing/2014/main" id="{B9043C45-A50F-47CC-99CD-51F6802A7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536178"/>
              </p:ext>
            </p:extLst>
          </p:nvPr>
        </p:nvGraphicFramePr>
        <p:xfrm>
          <a:off x="1066888" y="3160199"/>
          <a:ext cx="177704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5408">
                  <a:extLst>
                    <a:ext uri="{9D8B030D-6E8A-4147-A177-3AD203B41FA5}">
                      <a16:colId xmlns:a16="http://schemas.microsoft.com/office/drawing/2014/main" val="2066967628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67789859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1177509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2594803550"/>
                    </a:ext>
                  </a:extLst>
                </a:gridCol>
                <a:gridCol w="355408">
                  <a:extLst>
                    <a:ext uri="{9D8B030D-6E8A-4147-A177-3AD203B41FA5}">
                      <a16:colId xmlns:a16="http://schemas.microsoft.com/office/drawing/2014/main" val="3500872208"/>
                    </a:ext>
                  </a:extLst>
                </a:gridCol>
              </a:tblGrid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041894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859758"/>
                  </a:ext>
                </a:extLst>
              </a:tr>
              <a:tr h="1889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780411"/>
                  </a:ext>
                </a:extLst>
              </a:tr>
            </a:tbl>
          </a:graphicData>
        </a:graphic>
      </p:graphicFrame>
      <p:sp>
        <p:nvSpPr>
          <p:cNvPr id="2" name="Rectangle 8">
            <a:extLst>
              <a:ext uri="{FF2B5EF4-FFF2-40B4-BE49-F238E27FC236}">
                <a16:creationId xmlns:a16="http://schemas.microsoft.com/office/drawing/2014/main" id="{BBC9F4DC-4127-4F9B-B766-F5956446AB33}"/>
              </a:ext>
            </a:extLst>
          </p:cNvPr>
          <p:cNvSpPr/>
          <p:nvPr/>
        </p:nvSpPr>
        <p:spPr>
          <a:xfrm>
            <a:off x="4124960" y="1300481"/>
            <a:ext cx="51612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endParaRPr lang="en-US" sz="600" b="1" dirty="0">
              <a:solidFill>
                <a:srgbClr val="000000"/>
              </a:solidFill>
            </a:endParaRPr>
          </a:p>
          <a:p>
            <a:pPr marL="800100" indent="-342900">
              <a:buFont typeface="+mj-lt"/>
              <a:buAutoNum type="arabicPeriod"/>
            </a:pPr>
            <a:r>
              <a:rPr lang="fi-FI" dirty="0"/>
              <a:t>Selvitä aluksi</a:t>
            </a:r>
            <a:r>
              <a:rPr lang="fi-FI"/>
              <a:t>, millä </a:t>
            </a:r>
            <a:r>
              <a:rPr lang="fi-FI" dirty="0"/>
              <a:t>tavalla läheisesi ilmaisee "kyllä”. Se voi tapahtua esimerkiksi nyökkääämällä tai nostamalla peukaloa.  </a:t>
            </a:r>
            <a:r>
              <a:rPr lang="en-US" sz="1400" dirty="0">
                <a:solidFill>
                  <a:srgbClr val="000000"/>
                </a:solidFill>
              </a:rPr>
              <a:t> </a:t>
            </a:r>
            <a:endParaRPr lang="en-US" dirty="0">
              <a:solidFill>
                <a:srgbClr val="000000"/>
              </a:solidFill>
            </a:endParaRPr>
          </a:p>
          <a:p>
            <a:pPr marL="8001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Pidä kirjaintaulua noin 30 cm päässä läheisesi kasvoista ja varmista, että hän näkee eri vaihtoehdot.</a:t>
            </a:r>
          </a:p>
          <a:p>
            <a:pPr marL="8001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Etene rivi kerrallaan. Osoita sormella ylintä riviä ja kysy, onko kirjain sillä rivillä.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Osoita rivejä järjestyksessä, kunnes oikea rivi löytyy.</a:t>
            </a:r>
          </a:p>
          <a:p>
            <a:pPr marL="800100" indent="-342900">
              <a:buFont typeface="+mj-lt"/>
              <a:buAutoNum type="arabicPeriod"/>
            </a:pPr>
            <a:r>
              <a:rPr lang="fi-FI" dirty="0">
                <a:solidFill>
                  <a:srgbClr val="000000"/>
                </a:solidFill>
              </a:rPr>
              <a:t>Kun läheisesi ilmaisee ”kyllä”, varmista vielä, että valinta on oikein.</a:t>
            </a:r>
          </a:p>
          <a:p>
            <a:pPr marL="8001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Siirry sitten osoittamaan rivillä olevia kirjaimia yksitellen ja odota kyllä-vastausta.</a:t>
            </a:r>
            <a:endParaRPr lang="en-US" dirty="0"/>
          </a:p>
          <a:p>
            <a:pPr marL="8001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Vahvista kirjainvalinta sanomalla se ääneen.</a:t>
            </a:r>
          </a:p>
          <a:p>
            <a:pPr marL="8001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Etenä samalla tavalla kunnes koko viesti on valmis.</a:t>
            </a:r>
          </a:p>
        </p:txBody>
      </p:sp>
      <p:pic>
        <p:nvPicPr>
          <p:cNvPr id="28" name="Kuva 27" descr="Henkilö nostaa peukkua, ok.">
            <a:extLst>
              <a:ext uri="{FF2B5EF4-FFF2-40B4-BE49-F238E27FC236}">
                <a16:creationId xmlns:a16="http://schemas.microsoft.com/office/drawing/2014/main" id="{31329630-8A6F-4E1F-AE67-06B661F152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924" y="1103884"/>
            <a:ext cx="1610683" cy="1610683"/>
          </a:xfrm>
          <a:prstGeom prst="rect">
            <a:avLst/>
          </a:prstGeom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93C6568E-9874-4C12-89D9-0FE40758C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28" y="196162"/>
            <a:ext cx="9644744" cy="71302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fi-FI" altLang="fi-FI" sz="240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Jos läheisesi on vaikea osoittaa kirjaimia itse, </a:t>
            </a:r>
          </a:p>
          <a:p>
            <a:pPr algn="ctr"/>
            <a:r>
              <a:rPr lang="fi-FI" altLang="fi-FI" sz="2400" dirty="0">
                <a:solidFill>
                  <a:srgbClr val="222222"/>
                </a:solidFill>
                <a:latin typeface="inherit"/>
              </a:rPr>
              <a:t>voit avustaa kirjaintaulun käyttöä näiden ohjeiden avulla.</a:t>
            </a:r>
            <a:endParaRPr kumimoji="0" lang="fi-FI" altLang="fi-FI" sz="2100" i="0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5FDF8834-A9B5-45EC-A97E-A7E6A10A23A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1038" y="-1325563"/>
            <a:ext cx="8543925" cy="132556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Kirjaintaulun käyttöohjeet</a:t>
            </a:r>
          </a:p>
        </p:txBody>
      </p:sp>
    </p:spTree>
    <p:extLst>
      <p:ext uri="{BB962C8B-B14F-4D97-AF65-F5344CB8AC3E}">
        <p14:creationId xmlns:p14="http://schemas.microsoft.com/office/powerpoint/2010/main" val="3269275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</TotalTime>
  <Words>243</Words>
  <Application>Microsoft Office PowerPoint</Application>
  <PresentationFormat>A4-paperi (210 x 297 mm)</PresentationFormat>
  <Paragraphs>64</Paragraphs>
  <Slides>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Office-teema</vt:lpstr>
      <vt:lpstr>Aakkostaulu</vt:lpstr>
      <vt:lpstr>KIRJAINTAULU YLEISYYSJÄRJESTYKSESSÄ</vt:lpstr>
      <vt:lpstr>Tietokoneen näppäimistö</vt:lpstr>
      <vt:lpstr>Kirjaintaulun käyttöohjeet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Kirjaintaulut ja ohjeet avustettuun käyttöön</dc:title>
  <dc:creator>Virpi Yiannakou</dc:creator>
  <cp:lastModifiedBy>Maija Ylätupa</cp:lastModifiedBy>
  <cp:revision>19</cp:revision>
  <dcterms:created xsi:type="dcterms:W3CDTF">2020-04-02T04:54:48Z</dcterms:created>
  <dcterms:modified xsi:type="dcterms:W3CDTF">2025-11-28T16:56:18Z</dcterms:modified>
</cp:coreProperties>
</file>